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7" r:id="rId5"/>
    <p:sldId id="309" r:id="rId6"/>
    <p:sldId id="315" r:id="rId7"/>
    <p:sldId id="362" r:id="rId8"/>
    <p:sldId id="336" r:id="rId9"/>
    <p:sldId id="292" r:id="rId10"/>
    <p:sldId id="317" r:id="rId11"/>
    <p:sldId id="337" r:id="rId12"/>
    <p:sldId id="323" r:id="rId13"/>
    <p:sldId id="334" r:id="rId14"/>
    <p:sldId id="338" r:id="rId15"/>
    <p:sldId id="339" r:id="rId16"/>
    <p:sldId id="341" r:id="rId17"/>
    <p:sldId id="340" r:id="rId18"/>
    <p:sldId id="342" r:id="rId19"/>
    <p:sldId id="343" r:id="rId20"/>
    <p:sldId id="344" r:id="rId21"/>
    <p:sldId id="345" r:id="rId22"/>
    <p:sldId id="347" r:id="rId23"/>
    <p:sldId id="346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0" r:id="rId36"/>
    <p:sldId id="35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561" autoAdjust="0"/>
  </p:normalViewPr>
  <p:slideViewPr>
    <p:cSldViewPr snapToGrid="0">
      <p:cViewPr varScale="1">
        <p:scale>
          <a:sx n="97" d="100"/>
          <a:sy n="97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80909-75B6-42C2-AEC5-A4A38848D51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44A42-A0F8-4197-9D1E-894246AF8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63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0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7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repo we have on our local machine is currently the only copy. Make them recognize that this does not address backups and multiple users.</a:t>
            </a:r>
          </a:p>
          <a:p>
            <a:endParaRPr lang="en-US" dirty="0"/>
          </a:p>
          <a:p>
            <a:r>
              <a:rPr lang="en-US" dirty="0"/>
              <a:t>#TODO Simplify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3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82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audience: If pushing changes serves to back up your work, how frequently should you push? Benji’s recommendation is about every 30 minutes, at most you ever risk losing 30 minutes of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41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#TODO Remove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17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03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#TODO Simplify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lecture on branches should only be a quick overview, it all makes a lot more sense after the exercises in 1.8 and 1.9.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4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86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1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exactly is “source control”?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57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96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95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85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 for a moment to have them view this setting from a LabVIEW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25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65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SubVIs</a:t>
            </a:r>
            <a:r>
              <a:rPr lang="en-US" dirty="0"/>
              <a:t> in the code shown are grouped by function: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control, handles unexpected errors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 remote commands with network streams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acquisition engine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 data and check trig conditions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TDMS files to disk, manage hard drive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Periodically broadcast system health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tags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remote client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for hanging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1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6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30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control is NOT a new concept. This should be highly relatable even to those who have never used a source control program.</a:t>
            </a:r>
          </a:p>
          <a:p>
            <a:endParaRPr lang="en-US" dirty="0"/>
          </a:p>
          <a:p>
            <a:r>
              <a:rPr lang="en-US" dirty="0"/>
              <a:t>#TODO </a:t>
            </a:r>
          </a:p>
          <a:p>
            <a:r>
              <a:rPr lang="en-US" dirty="0"/>
              <a:t>Simplify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1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#TODO What is the main point of this slide? What’s worse about this than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4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4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#TODO Remove exercise instructions from slide or generalize words to not point to specific tools. Provide instructions on where to find the guide.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62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section 1.2 in the Markdown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4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4A42-A0F8-4197-9D1E-894246AF84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39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6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B0A0-9DB8-419A-86A3-BE484445B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F916D-BDA4-49BF-AB41-75F313219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35B79-3B92-40E2-9AFC-8F835271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EB1B-CAF9-46C2-94FC-0852012E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9EA42-44F9-438A-8072-9FBFCF3F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9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67AC-6874-4225-8F7E-235F864B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B3EE4-326E-4C7F-B3D3-B00323355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6FEFF-EB74-4EFF-857D-D64C378F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574F-12C2-472E-A02D-FF3D5EF5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041B2-BDE7-4BB6-88DC-73CA2820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0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FDB5FC-357B-4678-901A-7D4D388B6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B78B6-4037-4715-9425-92C3A7217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33450-D5C4-46D0-A47A-AA526288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7AA61-3428-4C96-9693-5102CB2E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AC63A-0155-46CE-88D8-E7A587F6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65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695462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6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918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C6BC-1AFB-4097-A88C-FB97AA5A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8E31C-481F-456A-8789-789AFF3DC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5E3F1-C8F8-4F20-8EAF-7AEFB31A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67DA1-A073-4E9A-91D8-37A79DB3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875CF-8BBB-42F2-8A9B-F38C7AB3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1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9426-9023-428B-8F25-8CBB80BB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AFDB-EF8F-41C6-902E-C5BCA9907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1EEF5-9825-4C1A-A8BB-C461B857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F0EA0-2639-4B26-8F41-C476ADC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06831-6ABF-4501-8E6A-4E35F9B0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1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EAA1-AD64-4327-8A32-A76DDE9D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FDA5D-C0C9-4A1A-AFA2-9FF718454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0DA2F-507F-4383-8757-0B55AAA21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A99D6-00F6-4CE2-9F4B-23C27C84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128F1-2452-4809-A54B-EB9227E1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2F4C4-436C-45D4-AF55-FE9E2E43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9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DEA4-A15B-4228-ADAE-FFA86B95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0BCE2-2ACD-4F8B-8EE3-6C3C9D4FA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99332-67EB-4C64-A5AC-2756235F1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E14E-A747-44A6-A484-CF94ED1B5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149259-9B9F-49F9-807E-EB97DE9EB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ED90E7-1FA6-47FD-ACF8-1867E61F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F0546-C903-467A-8A90-F59C2904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82549-CE47-4C03-901F-608F1785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5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1619-452E-4CAF-9C0B-882F43BB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6993F-0C2D-4B2A-9F8A-D3EA59B4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25BE9-6013-4CDB-8E46-B1C67AB2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03E2B-09FE-481F-8385-5B24361D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8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16292-52C7-488B-BCDB-B8BC1DBD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7B3DC-A525-48B6-8F58-47BA301B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64FEA-A3B3-489E-9A7D-C9C4EC9B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CCD4-8DF2-4EED-813C-1176D452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3B2B-092E-468E-9379-8A0F3EDE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F705F-8E8B-435D-8E0F-9009DE552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95074-0E71-4AC6-947B-4A904869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6AC50-CDB0-493B-88CD-85F4199E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1489F-2229-40F9-A2CC-13BBA71C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4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13DB-3CD1-4E64-ABF3-3C078691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EC2A7-A7E6-44A5-991A-E8970CAE8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BCD3D-00A8-422E-8713-EDFCA46FB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CDECA-7A10-43E4-82CD-3489936A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CB381-6C47-471E-A5DC-01AE99205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D0F82-AEB4-4997-9E14-28AEDA79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8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F0C8F-96A0-443F-86A0-EF652185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0C1DA-6682-4B61-A0B7-E779CA23B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913A-E4B7-4411-80AA-6F9C099CE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A2B92-A59D-4D9E-92FC-03031AF308B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68F86-0F2A-49E8-9F60-3DD574A1B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AB82C-1DD8-43EE-9791-3BCC45269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F8C97-5C8F-4CE0-A53D-4EE5D9BAF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ktop.github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154C-3EB3-4191-AF5E-794223A3F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and LabVIEW Hands-On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9B190-2BB9-47F1-8833-8D1874E376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Implementing source control using Git with your LabVIEW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87198-E340-4AED-A0E1-EFE0F723E0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1B1C7D-B080-472D-9939-7055776F90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56348B-E850-41EA-8172-736C9303F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8" b="17873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7547E-5E8C-4628-94CB-AA6A45C1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Committing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8C49-0E68-4C92-87F5-FEC96744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184" y="4530919"/>
            <a:ext cx="5791527" cy="2018596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Commit (also used as a noun):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A revision/set of changes to the project files.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Group together related changes in a single commit to make your commit history easy to understand.</a:t>
            </a:r>
          </a:p>
        </p:txBody>
      </p:sp>
    </p:spTree>
    <p:extLst>
      <p:ext uri="{BB962C8B-B14F-4D97-AF65-F5344CB8AC3E}">
        <p14:creationId xmlns:p14="http://schemas.microsoft.com/office/powerpoint/2010/main" val="2727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4610" y="-27326"/>
            <a:ext cx="4233365" cy="1325563"/>
          </a:xfrm>
        </p:spPr>
        <p:txBody>
          <a:bodyPr/>
          <a:lstStyle/>
          <a:p>
            <a:r>
              <a:rPr lang="en-US" dirty="0"/>
              <a:t>Commit Changes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711" y="181746"/>
            <a:ext cx="1568343" cy="1303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A94F6-F6B0-4545-8DD2-E7968C14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78" y="181747"/>
            <a:ext cx="1568343" cy="130368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8C8E66-1578-4166-B297-1AB8BE0DE5AE}"/>
              </a:ext>
            </a:extLst>
          </p:cNvPr>
          <p:cNvSpPr/>
          <p:nvPr/>
        </p:nvSpPr>
        <p:spPr>
          <a:xfrm>
            <a:off x="318660" y="262594"/>
            <a:ext cx="1447996" cy="3728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2AAB6-82F0-4B4E-ADFA-B4816DEEF31E}"/>
              </a:ext>
            </a:extLst>
          </p:cNvPr>
          <p:cNvSpPr txBox="1"/>
          <p:nvPr/>
        </p:nvSpPr>
        <p:spPr>
          <a:xfrm>
            <a:off x="96359" y="6410740"/>
            <a:ext cx="611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instructions found in section </a:t>
            </a:r>
            <a:r>
              <a:rPr lang="en-US" b="1" dirty="0"/>
              <a:t>1.3 Committing Changes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EAAB8-AFB9-4718-9CAC-EFD4B45FD178}"/>
              </a:ext>
            </a:extLst>
          </p:cNvPr>
          <p:cNvSpPr txBox="1"/>
          <p:nvPr/>
        </p:nvSpPr>
        <p:spPr>
          <a:xfrm>
            <a:off x="562621" y="1874728"/>
            <a:ext cx="65486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Make a change to the VI in your repo.</a:t>
            </a:r>
          </a:p>
          <a:p>
            <a:pPr marL="342900" indent="-342900">
              <a:buAutoNum type="arabicPeriod"/>
            </a:pPr>
            <a:r>
              <a:rPr lang="en-US" sz="2800" dirty="0"/>
              <a:t>Create a new VI to add to the repo.</a:t>
            </a:r>
          </a:p>
          <a:p>
            <a:pPr marL="342900" indent="-342900">
              <a:buAutoNum type="arabicPeriod"/>
            </a:pPr>
            <a:r>
              <a:rPr lang="en-US" sz="2800" dirty="0"/>
              <a:t>See that the change and the new VI are automatically detected in GitHub Desktop.</a:t>
            </a:r>
          </a:p>
          <a:p>
            <a:pPr marL="342900" indent="-342900">
              <a:buAutoNum type="arabicPeriod"/>
            </a:pPr>
            <a:r>
              <a:rPr lang="en-US" sz="2800" dirty="0"/>
              <a:t>Commit these in two separate commits (using checkboxes).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F904C-5AA4-476F-9AC5-502B9F4F1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8"/>
          <a:stretch/>
        </p:blipFill>
        <p:spPr>
          <a:xfrm>
            <a:off x="7582514" y="1936669"/>
            <a:ext cx="3290922" cy="4184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70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8612" y="74336"/>
            <a:ext cx="4702629" cy="1325563"/>
          </a:xfrm>
        </p:spPr>
        <p:txBody>
          <a:bodyPr/>
          <a:lstStyle/>
          <a:p>
            <a:r>
              <a:rPr lang="en-US" dirty="0"/>
              <a:t>Explore History Tab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274" y="179505"/>
            <a:ext cx="1568343" cy="1303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A94F6-F6B0-4545-8DD2-E7968C14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23" y="179505"/>
            <a:ext cx="1568343" cy="130368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8C8E66-1578-4166-B297-1AB8BE0DE5AE}"/>
              </a:ext>
            </a:extLst>
          </p:cNvPr>
          <p:cNvSpPr/>
          <p:nvPr/>
        </p:nvSpPr>
        <p:spPr>
          <a:xfrm>
            <a:off x="318660" y="262594"/>
            <a:ext cx="1447996" cy="3728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2AAB6-82F0-4B4E-ADFA-B4816DEEF31E}"/>
              </a:ext>
            </a:extLst>
          </p:cNvPr>
          <p:cNvSpPr txBox="1"/>
          <p:nvPr/>
        </p:nvSpPr>
        <p:spPr>
          <a:xfrm>
            <a:off x="96359" y="6410740"/>
            <a:ext cx="482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instructions found in section </a:t>
            </a:r>
            <a:r>
              <a:rPr lang="en-US" b="1" dirty="0"/>
              <a:t>1.4 History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87331-14D6-4BF0-A0A7-E546F425B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0" y="1628356"/>
            <a:ext cx="9669094" cy="4639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70846-29C3-468E-AA97-717122667131}"/>
              </a:ext>
            </a:extLst>
          </p:cNvPr>
          <p:cNvSpPr txBox="1"/>
          <p:nvPr/>
        </p:nvSpPr>
        <p:spPr>
          <a:xfrm>
            <a:off x="5337111" y="3702744"/>
            <a:ext cx="662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/>
              <a:t>Commit summary.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Commit description.</a:t>
            </a:r>
          </a:p>
          <a:p>
            <a:pPr marL="342900" indent="-342900">
              <a:buAutoNum type="arabicPeriod"/>
            </a:pPr>
            <a:r>
              <a:rPr lang="en-US" sz="2000" b="1" dirty="0"/>
              <a:t>A unique ID is created for every commit. This is sometimes called the SHA or the hash.</a:t>
            </a:r>
          </a:p>
        </p:txBody>
      </p:sp>
    </p:spTree>
    <p:extLst>
      <p:ext uri="{BB962C8B-B14F-4D97-AF65-F5344CB8AC3E}">
        <p14:creationId xmlns:p14="http://schemas.microsoft.com/office/powerpoint/2010/main" val="33442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7C657-E7A2-4185-B5E9-85DB3A76F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Remote Repositories</a:t>
            </a:r>
          </a:p>
        </p:txBody>
      </p:sp>
    </p:spTree>
    <p:extLst>
      <p:ext uri="{BB962C8B-B14F-4D97-AF65-F5344CB8AC3E}">
        <p14:creationId xmlns:p14="http://schemas.microsoft.com/office/powerpoint/2010/main" val="139602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86" y="1240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Our Current State</a:t>
            </a:r>
          </a:p>
        </p:txBody>
      </p:sp>
      <p:pic>
        <p:nvPicPr>
          <p:cNvPr id="5124" name="Picture 4" descr="Image result for laptop clip art">
            <a:extLst>
              <a:ext uri="{FF2B5EF4-FFF2-40B4-BE49-F238E27FC236}">
                <a16:creationId xmlns:a16="http://schemas.microsoft.com/office/drawing/2014/main" id="{5FE766FD-3100-43CE-AD32-009FA683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555" y="2099734"/>
            <a:ext cx="3324463" cy="302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tupperware">
            <a:extLst>
              <a:ext uri="{FF2B5EF4-FFF2-40B4-BE49-F238E27FC236}">
                <a16:creationId xmlns:a16="http://schemas.microsoft.com/office/drawing/2014/main" id="{4C944A47-8280-46BD-A2FE-C9EB645B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73" y="2406717"/>
            <a:ext cx="1956496" cy="122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9F932B-C0D9-4DB3-A3BE-389B273554FC}"/>
              </a:ext>
            </a:extLst>
          </p:cNvPr>
          <p:cNvSpPr txBox="1"/>
          <p:nvPr/>
        </p:nvSpPr>
        <p:spPr>
          <a:xfrm>
            <a:off x="455382" y="1951672"/>
            <a:ext cx="3706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repo resides on our local machine.</a:t>
            </a:r>
          </a:p>
          <a:p>
            <a:endParaRPr lang="en-US" sz="2400" dirty="0"/>
          </a:p>
          <a:p>
            <a:r>
              <a:rPr lang="en-US" sz="2400" dirty="0"/>
              <a:t>We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E6A4E-9A94-4B3C-AA2F-E5AA73B2B109}"/>
              </a:ext>
            </a:extLst>
          </p:cNvPr>
          <p:cNvSpPr txBox="1"/>
          <p:nvPr/>
        </p:nvSpPr>
        <p:spPr>
          <a:xfrm>
            <a:off x="8217161" y="2229837"/>
            <a:ext cx="3519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What if: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DFDBB-4835-4BD4-B904-93166929F125}"/>
              </a:ext>
            </a:extLst>
          </p:cNvPr>
          <p:cNvSpPr txBox="1"/>
          <p:nvPr/>
        </p:nvSpPr>
        <p:spPr>
          <a:xfrm>
            <a:off x="7967018" y="2883159"/>
            <a:ext cx="41423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Our computer bricks and the files are lost?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94A9A-D85A-4351-815F-B6D30D4AA238}"/>
              </a:ext>
            </a:extLst>
          </p:cNvPr>
          <p:cNvSpPr txBox="1"/>
          <p:nvPr/>
        </p:nvSpPr>
        <p:spPr>
          <a:xfrm>
            <a:off x="7938876" y="3806488"/>
            <a:ext cx="3994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 colleague wants to access and change the files?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A35018-2A9C-44B5-B384-40FC928E3F61}"/>
              </a:ext>
            </a:extLst>
          </p:cNvPr>
          <p:cNvSpPr txBox="1"/>
          <p:nvPr/>
        </p:nvSpPr>
        <p:spPr>
          <a:xfrm>
            <a:off x="407026" y="3575655"/>
            <a:ext cx="3994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Track changes via commits.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C78D92-ADBE-4508-B3A0-E7EE4085320D}"/>
              </a:ext>
            </a:extLst>
          </p:cNvPr>
          <p:cNvSpPr txBox="1"/>
          <p:nvPr/>
        </p:nvSpPr>
        <p:spPr>
          <a:xfrm>
            <a:off x="407026" y="4069514"/>
            <a:ext cx="3994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View our commit history.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B62085-2362-4823-B9F8-692717F244C4}"/>
              </a:ext>
            </a:extLst>
          </p:cNvPr>
          <p:cNvSpPr txBox="1"/>
          <p:nvPr/>
        </p:nvSpPr>
        <p:spPr>
          <a:xfrm>
            <a:off x="397434" y="4563373"/>
            <a:ext cx="3994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Revert changes if needed.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8E0AD6-51DF-4D0C-B622-D10723806322}"/>
              </a:ext>
            </a:extLst>
          </p:cNvPr>
          <p:cNvSpPr txBox="1"/>
          <p:nvPr/>
        </p:nvSpPr>
        <p:spPr>
          <a:xfrm>
            <a:off x="8217161" y="4818540"/>
            <a:ext cx="3716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Solution:</a:t>
            </a:r>
            <a:br>
              <a:rPr lang="en-US" sz="2800" b="1" dirty="0"/>
            </a:br>
            <a:r>
              <a:rPr lang="en-US" sz="2800" b="1" dirty="0"/>
              <a:t>Publish to a remote repo.</a:t>
            </a:r>
          </a:p>
        </p:txBody>
      </p:sp>
    </p:spTree>
    <p:extLst>
      <p:ext uri="{BB962C8B-B14F-4D97-AF65-F5344CB8AC3E}">
        <p14:creationId xmlns:p14="http://schemas.microsoft.com/office/powerpoint/2010/main" val="7528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50" y="71528"/>
            <a:ext cx="10515600" cy="1325563"/>
          </a:xfrm>
        </p:spPr>
        <p:txBody>
          <a:bodyPr/>
          <a:lstStyle/>
          <a:p>
            <a:r>
              <a:rPr lang="en-US" dirty="0"/>
              <a:t>Publish to Remote Repo</a:t>
            </a:r>
          </a:p>
        </p:txBody>
      </p:sp>
      <p:pic>
        <p:nvPicPr>
          <p:cNvPr id="5124" name="Picture 4" descr="Image result for laptop clip art">
            <a:extLst>
              <a:ext uri="{FF2B5EF4-FFF2-40B4-BE49-F238E27FC236}">
                <a16:creationId xmlns:a16="http://schemas.microsoft.com/office/drawing/2014/main" id="{5FE766FD-3100-43CE-AD32-009FA683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8" y="2130949"/>
            <a:ext cx="2359323" cy="21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tupperware">
            <a:extLst>
              <a:ext uri="{FF2B5EF4-FFF2-40B4-BE49-F238E27FC236}">
                <a16:creationId xmlns:a16="http://schemas.microsoft.com/office/drawing/2014/main" id="{4C944A47-8280-46BD-A2FE-C9EB645B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9" y="2333637"/>
            <a:ext cx="1388497" cy="8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DDF7A-BFBD-41CD-AD63-8F7F306EF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68" y="2130949"/>
            <a:ext cx="5371322" cy="1879963"/>
          </a:xfrm>
          <a:prstGeom prst="rect">
            <a:avLst/>
          </a:prstGeom>
        </p:spPr>
      </p:pic>
      <p:pic>
        <p:nvPicPr>
          <p:cNvPr id="14" name="Picture 2" descr="Image result for tupperware">
            <a:extLst>
              <a:ext uri="{FF2B5EF4-FFF2-40B4-BE49-F238E27FC236}">
                <a16:creationId xmlns:a16="http://schemas.microsoft.com/office/drawing/2014/main" id="{BB2D3C1B-7CB5-4F48-8B24-8D6810337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558" y="2373581"/>
            <a:ext cx="1388497" cy="8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935EA4-483E-42F7-A9EB-9824438814D5}"/>
              </a:ext>
            </a:extLst>
          </p:cNvPr>
          <p:cNvCxnSpPr/>
          <p:nvPr/>
        </p:nvCxnSpPr>
        <p:spPr>
          <a:xfrm>
            <a:off x="1894114" y="2845959"/>
            <a:ext cx="4926564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9B487A-A3DE-4E5E-A969-B7664006419E}"/>
              </a:ext>
            </a:extLst>
          </p:cNvPr>
          <p:cNvSpPr txBox="1"/>
          <p:nvPr/>
        </p:nvSpPr>
        <p:spPr>
          <a:xfrm>
            <a:off x="3272599" y="2889656"/>
            <a:ext cx="228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Publish: Create a Copy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CC14E-2371-46F0-A325-7D8476B836D9}"/>
              </a:ext>
            </a:extLst>
          </p:cNvPr>
          <p:cNvSpPr txBox="1"/>
          <p:nvPr/>
        </p:nvSpPr>
        <p:spPr>
          <a:xfrm>
            <a:off x="7794769" y="4180235"/>
            <a:ext cx="20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GitHub.com Servers</a:t>
            </a:r>
          </a:p>
        </p:txBody>
      </p:sp>
    </p:spTree>
    <p:extLst>
      <p:ext uri="{BB962C8B-B14F-4D97-AF65-F5344CB8AC3E}">
        <p14:creationId xmlns:p14="http://schemas.microsoft.com/office/powerpoint/2010/main" val="1530512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50" y="71528"/>
            <a:ext cx="10515600" cy="1325563"/>
          </a:xfrm>
        </p:spPr>
        <p:txBody>
          <a:bodyPr/>
          <a:lstStyle/>
          <a:p>
            <a:r>
              <a:rPr lang="en-US" dirty="0"/>
              <a:t>Publish to Remote Repo</a:t>
            </a:r>
          </a:p>
        </p:txBody>
      </p:sp>
      <p:pic>
        <p:nvPicPr>
          <p:cNvPr id="5124" name="Picture 4" descr="Image result for laptop clip art">
            <a:extLst>
              <a:ext uri="{FF2B5EF4-FFF2-40B4-BE49-F238E27FC236}">
                <a16:creationId xmlns:a16="http://schemas.microsoft.com/office/drawing/2014/main" id="{5FE766FD-3100-43CE-AD32-009FA683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17" y="3306614"/>
            <a:ext cx="2359323" cy="21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tupperware">
            <a:extLst>
              <a:ext uri="{FF2B5EF4-FFF2-40B4-BE49-F238E27FC236}">
                <a16:creationId xmlns:a16="http://schemas.microsoft.com/office/drawing/2014/main" id="{4C944A47-8280-46BD-A2FE-C9EB645B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58" y="3509302"/>
            <a:ext cx="1388497" cy="8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935EA4-483E-42F7-A9EB-9824438814D5}"/>
              </a:ext>
            </a:extLst>
          </p:cNvPr>
          <p:cNvCxnSpPr>
            <a:cxnSpLocks/>
          </p:cNvCxnSpPr>
          <p:nvPr/>
        </p:nvCxnSpPr>
        <p:spPr>
          <a:xfrm>
            <a:off x="2957804" y="4379411"/>
            <a:ext cx="353630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9B487A-A3DE-4E5E-A969-B7664006419E}"/>
              </a:ext>
            </a:extLst>
          </p:cNvPr>
          <p:cNvSpPr txBox="1"/>
          <p:nvPr/>
        </p:nvSpPr>
        <p:spPr>
          <a:xfrm>
            <a:off x="1481909" y="5436864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CC14E-2371-46F0-A325-7D8476B836D9}"/>
              </a:ext>
            </a:extLst>
          </p:cNvPr>
          <p:cNvSpPr txBox="1"/>
          <p:nvPr/>
        </p:nvSpPr>
        <p:spPr>
          <a:xfrm>
            <a:off x="8205318" y="5355900"/>
            <a:ext cx="20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GitHub.com Servers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43EB2-6621-418B-AD74-8CD1C4C7E42F}"/>
              </a:ext>
            </a:extLst>
          </p:cNvPr>
          <p:cNvSpPr txBox="1"/>
          <p:nvPr/>
        </p:nvSpPr>
        <p:spPr>
          <a:xfrm>
            <a:off x="487150" y="1180445"/>
            <a:ext cx="10328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Fetching, pulling, and pushing refer to transferring changes between the local and remote copies of the repo.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B6346B-BF08-4700-A87C-73B8DAD42D60}"/>
              </a:ext>
            </a:extLst>
          </p:cNvPr>
          <p:cNvCxnSpPr>
            <a:cxnSpLocks/>
          </p:cNvCxnSpPr>
          <p:nvPr/>
        </p:nvCxnSpPr>
        <p:spPr>
          <a:xfrm flipH="1">
            <a:off x="2957804" y="3641950"/>
            <a:ext cx="3536302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83CEA8-0ABF-4A4C-A450-176A7EEC238D}"/>
              </a:ext>
            </a:extLst>
          </p:cNvPr>
          <p:cNvSpPr txBox="1"/>
          <p:nvPr/>
        </p:nvSpPr>
        <p:spPr>
          <a:xfrm>
            <a:off x="4326519" y="437941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5835-70BC-4B54-9F15-650666CB1709}"/>
              </a:ext>
            </a:extLst>
          </p:cNvPr>
          <p:cNvSpPr txBox="1"/>
          <p:nvPr/>
        </p:nvSpPr>
        <p:spPr>
          <a:xfrm>
            <a:off x="4023068" y="3231700"/>
            <a:ext cx="172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Fetching, Pulling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84F48-2894-4F02-AB2A-02AE30EBF7F6}"/>
              </a:ext>
            </a:extLst>
          </p:cNvPr>
          <p:cNvSpPr txBox="1"/>
          <p:nvPr/>
        </p:nvSpPr>
        <p:spPr>
          <a:xfrm>
            <a:off x="229505" y="5929170"/>
            <a:ext cx="1152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and pulling are similar but slightly different. Pulling automatically merges retrieved changes into the local copy, while fetching only retrieves changes (does not automatically merge).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956199-560C-4DD1-A46E-67C06814A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78" y="3274328"/>
            <a:ext cx="5371322" cy="1879963"/>
          </a:xfrm>
          <a:prstGeom prst="rect">
            <a:avLst/>
          </a:prstGeom>
        </p:spPr>
      </p:pic>
      <p:pic>
        <p:nvPicPr>
          <p:cNvPr id="17" name="Picture 2" descr="Image result for tupperware">
            <a:extLst>
              <a:ext uri="{FF2B5EF4-FFF2-40B4-BE49-F238E27FC236}">
                <a16:creationId xmlns:a16="http://schemas.microsoft.com/office/drawing/2014/main" id="{DA93A918-4FF5-49B4-A9B4-F9171D34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068" y="3516960"/>
            <a:ext cx="1388497" cy="8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474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50" y="71528"/>
            <a:ext cx="10515600" cy="1325563"/>
          </a:xfrm>
        </p:spPr>
        <p:txBody>
          <a:bodyPr/>
          <a:lstStyle/>
          <a:p>
            <a:r>
              <a:rPr lang="en-US" dirty="0"/>
              <a:t>Remote Repo</a:t>
            </a:r>
          </a:p>
        </p:txBody>
      </p:sp>
      <p:pic>
        <p:nvPicPr>
          <p:cNvPr id="5124" name="Picture 4" descr="Image result for laptop clip art">
            <a:extLst>
              <a:ext uri="{FF2B5EF4-FFF2-40B4-BE49-F238E27FC236}">
                <a16:creationId xmlns:a16="http://schemas.microsoft.com/office/drawing/2014/main" id="{5FE766FD-3100-43CE-AD32-009FA683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9" y="1356511"/>
            <a:ext cx="2359323" cy="21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tupperware">
            <a:extLst>
              <a:ext uri="{FF2B5EF4-FFF2-40B4-BE49-F238E27FC236}">
                <a16:creationId xmlns:a16="http://schemas.microsoft.com/office/drawing/2014/main" id="{4C944A47-8280-46BD-A2FE-C9EB645B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30" y="1559199"/>
            <a:ext cx="1388497" cy="8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C910D-13CF-4A6A-9F2F-228B8EAFB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36" y="1303547"/>
            <a:ext cx="5371322" cy="1879963"/>
          </a:xfrm>
          <a:prstGeom prst="rect">
            <a:avLst/>
          </a:prstGeom>
        </p:spPr>
      </p:pic>
      <p:pic>
        <p:nvPicPr>
          <p:cNvPr id="12" name="Picture 2" descr="Image result for tupperware">
            <a:extLst>
              <a:ext uri="{FF2B5EF4-FFF2-40B4-BE49-F238E27FC236}">
                <a16:creationId xmlns:a16="http://schemas.microsoft.com/office/drawing/2014/main" id="{0774EE46-282C-4F0E-83F7-BE5689BB9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26" y="1546179"/>
            <a:ext cx="1388497" cy="8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935EA4-483E-42F7-A9EB-9824438814D5}"/>
              </a:ext>
            </a:extLst>
          </p:cNvPr>
          <p:cNvCxnSpPr/>
          <p:nvPr/>
        </p:nvCxnSpPr>
        <p:spPr>
          <a:xfrm>
            <a:off x="2052735" y="2071521"/>
            <a:ext cx="4926564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CCC14E-2371-46F0-A325-7D8476B836D9}"/>
              </a:ext>
            </a:extLst>
          </p:cNvPr>
          <p:cNvSpPr txBox="1"/>
          <p:nvPr/>
        </p:nvSpPr>
        <p:spPr>
          <a:xfrm>
            <a:off x="6240925" y="3405798"/>
            <a:ext cx="52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Are GitHub.com servers the only option?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2C46A-6A24-4232-8433-A7D1F4C5EC75}"/>
              </a:ext>
            </a:extLst>
          </p:cNvPr>
          <p:cNvSpPr txBox="1"/>
          <p:nvPr/>
        </p:nvSpPr>
        <p:spPr>
          <a:xfrm>
            <a:off x="6240925" y="4379520"/>
            <a:ext cx="561339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Other options for remote repo: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Another web-based hosting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server running at your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C074D-146D-496B-A415-038F38635541}"/>
              </a:ext>
            </a:extLst>
          </p:cNvPr>
          <p:cNvSpPr txBox="1"/>
          <p:nvPr/>
        </p:nvSpPr>
        <p:spPr>
          <a:xfrm>
            <a:off x="8534341" y="39388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410220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1948" y="136054"/>
            <a:ext cx="7042984" cy="1325563"/>
          </a:xfrm>
        </p:spPr>
        <p:txBody>
          <a:bodyPr/>
          <a:lstStyle/>
          <a:p>
            <a:r>
              <a:rPr lang="en-US" dirty="0"/>
              <a:t>Working With a Remote Repo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1A94F6-F6B0-4545-8DD2-E7968C14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53" y="321191"/>
            <a:ext cx="1055987" cy="87778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8C8E66-1578-4166-B297-1AB8BE0DE5AE}"/>
              </a:ext>
            </a:extLst>
          </p:cNvPr>
          <p:cNvSpPr/>
          <p:nvPr/>
        </p:nvSpPr>
        <p:spPr>
          <a:xfrm>
            <a:off x="318660" y="262594"/>
            <a:ext cx="1447996" cy="3728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2AAB6-82F0-4B4E-ADFA-B4816DEEF31E}"/>
              </a:ext>
            </a:extLst>
          </p:cNvPr>
          <p:cNvSpPr txBox="1"/>
          <p:nvPr/>
        </p:nvSpPr>
        <p:spPr>
          <a:xfrm>
            <a:off x="6788213" y="6401916"/>
            <a:ext cx="540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instructions found in sections </a:t>
            </a:r>
            <a:r>
              <a:rPr lang="en-US" b="1" dirty="0"/>
              <a:t>1.5</a:t>
            </a:r>
            <a:r>
              <a:rPr lang="en-US" dirty="0"/>
              <a:t>, </a:t>
            </a:r>
            <a:r>
              <a:rPr lang="en-US" b="1" dirty="0"/>
              <a:t>1.6</a:t>
            </a:r>
            <a:r>
              <a:rPr lang="en-US" dirty="0"/>
              <a:t>, and </a:t>
            </a:r>
            <a:r>
              <a:rPr lang="en-US" b="1" dirty="0"/>
              <a:t>1.7.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0E303-EBBA-46CD-9D81-ADF7D11CDE9C}"/>
              </a:ext>
            </a:extLst>
          </p:cNvPr>
          <p:cNvSpPr txBox="1"/>
          <p:nvPr/>
        </p:nvSpPr>
        <p:spPr>
          <a:xfrm>
            <a:off x="425223" y="1508269"/>
            <a:ext cx="47399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Publish your repo to GitHub.com.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Make a change from GitHub.com, pull changes into your local repo copy.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Make a change in your local repo copy, push changes to GitHub.com repo.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8244A1-490D-468E-BD0D-A05B36EE7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77" y="1508269"/>
            <a:ext cx="6758761" cy="1481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297758-66BB-484A-A715-397B72AC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437" y="321191"/>
            <a:ext cx="1055987" cy="877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DB8885-CECE-4095-8BE8-1D7A7BDC1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77" y="3691396"/>
            <a:ext cx="6801200" cy="768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2279DF-45FB-47D9-A2E6-E684E93316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170"/>
          <a:stretch/>
        </p:blipFill>
        <p:spPr>
          <a:xfrm>
            <a:off x="5235876" y="5222992"/>
            <a:ext cx="6758761" cy="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53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7C657-E7A2-4185-B5E9-85DB3A76F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280551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6DE2E-2934-47B5-A128-6965AF8C4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1081208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413"/>
            <a:ext cx="10515600" cy="1325563"/>
          </a:xfrm>
        </p:spPr>
        <p:txBody>
          <a:bodyPr/>
          <a:lstStyle/>
          <a:p>
            <a:pPr algn="ctr"/>
            <a:r>
              <a:rPr lang="en-US"/>
              <a:t>Challenges With Multiple </a:t>
            </a:r>
            <a:r>
              <a:rPr lang="en-US" dirty="0"/>
              <a:t>Users</a:t>
            </a:r>
          </a:p>
        </p:txBody>
      </p:sp>
      <p:pic>
        <p:nvPicPr>
          <p:cNvPr id="5124" name="Picture 4" descr="Image result for laptop clip art">
            <a:extLst>
              <a:ext uri="{FF2B5EF4-FFF2-40B4-BE49-F238E27FC236}">
                <a16:creationId xmlns:a16="http://schemas.microsoft.com/office/drawing/2014/main" id="{5FE766FD-3100-43CE-AD32-009FA683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3" y="3969080"/>
            <a:ext cx="2359323" cy="21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tupperware">
            <a:extLst>
              <a:ext uri="{FF2B5EF4-FFF2-40B4-BE49-F238E27FC236}">
                <a16:creationId xmlns:a16="http://schemas.microsoft.com/office/drawing/2014/main" id="{4C944A47-8280-46BD-A2FE-C9EB645B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4" y="4171768"/>
            <a:ext cx="1388497" cy="8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servers">
            <a:extLst>
              <a:ext uri="{FF2B5EF4-FFF2-40B4-BE49-F238E27FC236}">
                <a16:creationId xmlns:a16="http://schemas.microsoft.com/office/drawing/2014/main" id="{4EB90937-F8B6-44A9-B51F-44835385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929" y="1052818"/>
            <a:ext cx="4203038" cy="23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upperware">
            <a:extLst>
              <a:ext uri="{FF2B5EF4-FFF2-40B4-BE49-F238E27FC236}">
                <a16:creationId xmlns:a16="http://schemas.microsoft.com/office/drawing/2014/main" id="{BB2D3C1B-7CB5-4F48-8B24-8D6810337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66" y="1984701"/>
            <a:ext cx="1196667" cy="7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935EA4-483E-42F7-A9EB-9824438814D5}"/>
              </a:ext>
            </a:extLst>
          </p:cNvPr>
          <p:cNvCxnSpPr>
            <a:cxnSpLocks/>
          </p:cNvCxnSpPr>
          <p:nvPr/>
        </p:nvCxnSpPr>
        <p:spPr>
          <a:xfrm flipH="1">
            <a:off x="1543923" y="2461369"/>
            <a:ext cx="4287710" cy="22039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CCC14E-2371-46F0-A325-7D8476B836D9}"/>
              </a:ext>
            </a:extLst>
          </p:cNvPr>
          <p:cNvSpPr txBox="1"/>
          <p:nvPr/>
        </p:nvSpPr>
        <p:spPr>
          <a:xfrm>
            <a:off x="5473200" y="3417027"/>
            <a:ext cx="149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 Repo</a:t>
            </a:r>
          </a:p>
        </p:txBody>
      </p:sp>
      <p:pic>
        <p:nvPicPr>
          <p:cNvPr id="10" name="Picture 4" descr="Image result for laptop clip art">
            <a:extLst>
              <a:ext uri="{FF2B5EF4-FFF2-40B4-BE49-F238E27FC236}">
                <a16:creationId xmlns:a16="http://schemas.microsoft.com/office/drawing/2014/main" id="{DEAB0C47-0E17-4FC2-8F39-4D5876D8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464" y="3968328"/>
            <a:ext cx="2359323" cy="21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tupperware">
            <a:extLst>
              <a:ext uri="{FF2B5EF4-FFF2-40B4-BE49-F238E27FC236}">
                <a16:creationId xmlns:a16="http://schemas.microsoft.com/office/drawing/2014/main" id="{FE25F1F6-1182-4A74-844C-985A2F5D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905" y="4171016"/>
            <a:ext cx="1388497" cy="8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laptop clip art">
            <a:extLst>
              <a:ext uri="{FF2B5EF4-FFF2-40B4-BE49-F238E27FC236}">
                <a16:creationId xmlns:a16="http://schemas.microsoft.com/office/drawing/2014/main" id="{73E75DA4-C63E-4E74-8132-1539FFE27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F7F7F"/>
              </a:clrFrom>
              <a:clrTo>
                <a:srgbClr val="7F7F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15" y="4010964"/>
            <a:ext cx="2359323" cy="21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tupperware">
            <a:extLst>
              <a:ext uri="{FF2B5EF4-FFF2-40B4-BE49-F238E27FC236}">
                <a16:creationId xmlns:a16="http://schemas.microsoft.com/office/drawing/2014/main" id="{93FA1679-2577-41E5-B58F-53D8EAC7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56" y="4213652"/>
            <a:ext cx="1388497" cy="8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E31C13-6FD2-4B41-A24D-4B5C34661095}"/>
              </a:ext>
            </a:extLst>
          </p:cNvPr>
          <p:cNvCxnSpPr>
            <a:cxnSpLocks/>
          </p:cNvCxnSpPr>
          <p:nvPr/>
        </p:nvCxnSpPr>
        <p:spPr>
          <a:xfrm flipH="1">
            <a:off x="4443740" y="2461369"/>
            <a:ext cx="1652259" cy="22692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95EE52-2B0F-4A0F-B575-0D3D45F8A312}"/>
              </a:ext>
            </a:extLst>
          </p:cNvPr>
          <p:cNvCxnSpPr>
            <a:cxnSpLocks/>
          </p:cNvCxnSpPr>
          <p:nvPr/>
        </p:nvCxnSpPr>
        <p:spPr>
          <a:xfrm>
            <a:off x="6336853" y="2472766"/>
            <a:ext cx="1350023" cy="22578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7AB9AF-1E67-4987-96CF-F92F86640815}"/>
              </a:ext>
            </a:extLst>
          </p:cNvPr>
          <p:cNvSpPr txBox="1"/>
          <p:nvPr/>
        </p:nvSpPr>
        <p:spPr>
          <a:xfrm>
            <a:off x="525081" y="2050256"/>
            <a:ext cx="324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Pulling is OK with multiple users.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9039ED-6270-4441-BD1C-C613F43E45EE}"/>
              </a:ext>
            </a:extLst>
          </p:cNvPr>
          <p:cNvSpPr txBox="1"/>
          <p:nvPr/>
        </p:nvSpPr>
        <p:spPr>
          <a:xfrm>
            <a:off x="8497870" y="1984701"/>
            <a:ext cx="3232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Pushing can cause conflict:</a:t>
            </a:r>
          </a:p>
          <a:p>
            <a:r>
              <a:rPr lang="en-US" dirty="0"/>
              <a:t>Whose version takes precedent?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F29949-14C8-45CF-949A-F49672B17FC4}"/>
              </a:ext>
            </a:extLst>
          </p:cNvPr>
          <p:cNvCxnSpPr>
            <a:cxnSpLocks/>
          </p:cNvCxnSpPr>
          <p:nvPr/>
        </p:nvCxnSpPr>
        <p:spPr>
          <a:xfrm flipH="1" flipV="1">
            <a:off x="6357023" y="2419588"/>
            <a:ext cx="1412191" cy="2311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B710B3-2292-4E5D-AB41-558706414C82}"/>
              </a:ext>
            </a:extLst>
          </p:cNvPr>
          <p:cNvCxnSpPr>
            <a:cxnSpLocks/>
          </p:cNvCxnSpPr>
          <p:nvPr/>
        </p:nvCxnSpPr>
        <p:spPr>
          <a:xfrm flipV="1">
            <a:off x="4373216" y="2419588"/>
            <a:ext cx="1695734" cy="2311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680812-A80F-40BA-BBF0-0E352A4FE2CA}"/>
              </a:ext>
            </a:extLst>
          </p:cNvPr>
          <p:cNvCxnSpPr>
            <a:cxnSpLocks/>
          </p:cNvCxnSpPr>
          <p:nvPr/>
        </p:nvCxnSpPr>
        <p:spPr>
          <a:xfrm flipV="1">
            <a:off x="1495779" y="2419588"/>
            <a:ext cx="4359370" cy="2199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60EE02-1282-4616-AFE9-1D8E360DAD1B}"/>
              </a:ext>
            </a:extLst>
          </p:cNvPr>
          <p:cNvSpPr txBox="1"/>
          <p:nvPr/>
        </p:nvSpPr>
        <p:spPr>
          <a:xfrm>
            <a:off x="8684442" y="3448377"/>
            <a:ext cx="287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Branches can help address conflict issues.</a:t>
            </a:r>
          </a:p>
        </p:txBody>
      </p:sp>
    </p:spTree>
    <p:extLst>
      <p:ext uri="{BB962C8B-B14F-4D97-AF65-F5344CB8AC3E}">
        <p14:creationId xmlns:p14="http://schemas.microsoft.com/office/powerpoint/2010/main" val="8469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5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2" y="433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Branches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C4947E-8443-4D78-9A0E-5A4112AA7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4"/>
            <a:ext cx="6409502" cy="893761"/>
          </a:xfrm>
        </p:spPr>
        <p:txBody>
          <a:bodyPr>
            <a:normAutofit/>
          </a:bodyPr>
          <a:lstStyle/>
          <a:p>
            <a:r>
              <a:rPr lang="en-US" dirty="0"/>
              <a:t>Branch creates parallel copy of master</a:t>
            </a:r>
            <a:r>
              <a:rPr lang="en-US" b="1" dirty="0"/>
              <a:t> </a:t>
            </a:r>
            <a:r>
              <a:rPr lang="en-US" dirty="0"/>
              <a:t>(primary) branch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C99039-1985-44B2-A68E-6025CFBDBE0D}"/>
              </a:ext>
            </a:extLst>
          </p:cNvPr>
          <p:cNvSpPr txBox="1"/>
          <p:nvPr/>
        </p:nvSpPr>
        <p:spPr>
          <a:xfrm flipH="1">
            <a:off x="10778726" y="4430680"/>
            <a:ext cx="210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Branch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0CA46-2340-46EB-BE42-7592DC2D18A9}"/>
              </a:ext>
            </a:extLst>
          </p:cNvPr>
          <p:cNvSpPr/>
          <p:nvPr/>
        </p:nvSpPr>
        <p:spPr>
          <a:xfrm>
            <a:off x="9755133" y="4344022"/>
            <a:ext cx="2320294" cy="2237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643C70-EA18-4D1E-8BA4-5394FFED4D83}"/>
              </a:ext>
            </a:extLst>
          </p:cNvPr>
          <p:cNvSpPr/>
          <p:nvPr/>
        </p:nvSpPr>
        <p:spPr>
          <a:xfrm>
            <a:off x="9518572" y="5195930"/>
            <a:ext cx="2320294" cy="763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201A82E7-042C-4825-B225-2F13121339C4}"/>
              </a:ext>
            </a:extLst>
          </p:cNvPr>
          <p:cNvSpPr/>
          <p:nvPr/>
        </p:nvSpPr>
        <p:spPr>
          <a:xfrm>
            <a:off x="9585815" y="4031832"/>
            <a:ext cx="785760" cy="369332"/>
          </a:xfrm>
          <a:prstGeom prst="bentArrow">
            <a:avLst>
              <a:gd name="adj1" fmla="val 50000"/>
              <a:gd name="adj2" fmla="val 19676"/>
              <a:gd name="adj3" fmla="val 0"/>
              <a:gd name="adj4" fmla="val 10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8350569A-27CC-475F-A7F4-EB53008A4431}"/>
              </a:ext>
            </a:extLst>
          </p:cNvPr>
          <p:cNvSpPr/>
          <p:nvPr/>
        </p:nvSpPr>
        <p:spPr>
          <a:xfrm>
            <a:off x="9385900" y="5619750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9E7AE55D-53D7-4784-8299-F67BFFE32098}"/>
              </a:ext>
            </a:extLst>
          </p:cNvPr>
          <p:cNvSpPr/>
          <p:nvPr/>
        </p:nvSpPr>
        <p:spPr>
          <a:xfrm>
            <a:off x="9385900" y="4381500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931B71-46BB-4CA3-BD5B-ECEAE2440E85}"/>
              </a:ext>
            </a:extLst>
          </p:cNvPr>
          <p:cNvSpPr txBox="1"/>
          <p:nvPr/>
        </p:nvSpPr>
        <p:spPr>
          <a:xfrm>
            <a:off x="9227772" y="6225658"/>
            <a:ext cx="8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1D3EC65D-0FB3-4217-8922-E027E61F3AA5}"/>
              </a:ext>
            </a:extLst>
          </p:cNvPr>
          <p:cNvSpPr/>
          <p:nvPr/>
        </p:nvSpPr>
        <p:spPr>
          <a:xfrm>
            <a:off x="10633675" y="3143250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C08BE011-CBAB-48F9-9E32-FD5D2EDF5CD3}"/>
              </a:ext>
            </a:extLst>
          </p:cNvPr>
          <p:cNvSpPr/>
          <p:nvPr/>
        </p:nvSpPr>
        <p:spPr>
          <a:xfrm>
            <a:off x="10633675" y="1905000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9E4612D-3FF8-4CE0-98F5-D4BC28D9A5F7}"/>
              </a:ext>
            </a:extLst>
          </p:cNvPr>
          <p:cNvSpPr/>
          <p:nvPr/>
        </p:nvSpPr>
        <p:spPr>
          <a:xfrm>
            <a:off x="9385900" y="666750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240DE-35A9-4021-A9BC-EA475C34E10A}"/>
              </a:ext>
            </a:extLst>
          </p:cNvPr>
          <p:cNvSpPr txBox="1"/>
          <p:nvPr/>
        </p:nvSpPr>
        <p:spPr>
          <a:xfrm>
            <a:off x="10362050" y="4463534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245E45C7-8C86-474E-A177-BE621C6CB66F}"/>
              </a:ext>
            </a:extLst>
          </p:cNvPr>
          <p:cNvSpPr/>
          <p:nvPr/>
        </p:nvSpPr>
        <p:spPr>
          <a:xfrm rot="10800000">
            <a:off x="10171971" y="3643770"/>
            <a:ext cx="785760" cy="533400"/>
          </a:xfrm>
          <a:prstGeom prst="bentArrow">
            <a:avLst>
              <a:gd name="adj1" fmla="val 50000"/>
              <a:gd name="adj2" fmla="val 13699"/>
              <a:gd name="adj3" fmla="val 0"/>
              <a:gd name="adj4" fmla="val 8125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BC9602C0-71CD-4245-A4A6-F7F65C1B3ED8}"/>
              </a:ext>
            </a:extLst>
          </p:cNvPr>
          <p:cNvSpPr/>
          <p:nvPr/>
        </p:nvSpPr>
        <p:spPr>
          <a:xfrm flipH="1">
            <a:off x="9919300" y="742951"/>
            <a:ext cx="1065518" cy="1190624"/>
          </a:xfrm>
          <a:prstGeom prst="bentArrow">
            <a:avLst>
              <a:gd name="adj1" fmla="val 12576"/>
              <a:gd name="adj2" fmla="val 15278"/>
              <a:gd name="adj3" fmla="val 26858"/>
              <a:gd name="adj4" fmla="val 5215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5DB59A37-5865-4135-9F97-AC3F80342896}"/>
              </a:ext>
            </a:extLst>
          </p:cNvPr>
          <p:cNvSpPr/>
          <p:nvPr/>
        </p:nvSpPr>
        <p:spPr>
          <a:xfrm>
            <a:off x="9585815" y="4874042"/>
            <a:ext cx="133350" cy="781051"/>
          </a:xfrm>
          <a:prstGeom prst="upArrow">
            <a:avLst>
              <a:gd name="adj1" fmla="val 10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6E639139-9DA8-43E5-8D00-0F17CD63C517}"/>
              </a:ext>
            </a:extLst>
          </p:cNvPr>
          <p:cNvSpPr/>
          <p:nvPr/>
        </p:nvSpPr>
        <p:spPr>
          <a:xfrm>
            <a:off x="9585815" y="1147762"/>
            <a:ext cx="133350" cy="3228497"/>
          </a:xfrm>
          <a:prstGeom prst="upArrow">
            <a:avLst>
              <a:gd name="adj1" fmla="val 10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D26B830E-0139-448A-8BA5-02BE1CCDF332}"/>
              </a:ext>
            </a:extLst>
          </p:cNvPr>
          <p:cNvSpPr/>
          <p:nvPr/>
        </p:nvSpPr>
        <p:spPr>
          <a:xfrm>
            <a:off x="10833700" y="2409833"/>
            <a:ext cx="133350" cy="781051"/>
          </a:xfrm>
          <a:prstGeom prst="upArrow">
            <a:avLst>
              <a:gd name="adj1" fmla="val 10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28D163E3-121B-4AD6-B693-CA7A3147F759}"/>
              </a:ext>
            </a:extLst>
          </p:cNvPr>
          <p:cNvSpPr txBox="1">
            <a:spLocks/>
          </p:cNvSpPr>
          <p:nvPr/>
        </p:nvSpPr>
        <p:spPr>
          <a:xfrm>
            <a:off x="838285" y="2219325"/>
            <a:ext cx="6409502" cy="216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Changes to the branch do not affect the master and vice versa</a:t>
            </a:r>
          </a:p>
          <a:p>
            <a:r>
              <a:rPr lang="en-US" dirty="0"/>
              <a:t>A branch is usually made specifically for:</a:t>
            </a:r>
          </a:p>
          <a:p>
            <a:pPr lvl="1"/>
            <a:r>
              <a:rPr lang="en-US" dirty="0"/>
              <a:t>New feature</a:t>
            </a:r>
          </a:p>
          <a:p>
            <a:pPr lvl="1"/>
            <a:r>
              <a:rPr lang="en-US" dirty="0"/>
              <a:t>Bug fix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8D7F513A-1120-4EF1-A950-30CE4FAD0E1F}"/>
              </a:ext>
            </a:extLst>
          </p:cNvPr>
          <p:cNvSpPr txBox="1">
            <a:spLocks/>
          </p:cNvSpPr>
          <p:nvPr/>
        </p:nvSpPr>
        <p:spPr>
          <a:xfrm>
            <a:off x="802317" y="4388929"/>
            <a:ext cx="6409502" cy="1764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Changes (commits) made in branch are merged back into the master when work is complete</a:t>
            </a:r>
          </a:p>
          <a:p>
            <a:r>
              <a:rPr lang="en-US" dirty="0"/>
              <a:t>Branch is then deleted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 animBg="1"/>
      <p:bldP spid="18" grpId="0" animBg="1"/>
      <p:bldP spid="19" grpId="0" animBg="1"/>
      <p:bldP spid="20" grpId="0" animBg="1"/>
      <p:bldP spid="21" grpId="0"/>
      <p:bldP spid="22" grpId="0" animBg="1"/>
      <p:bldP spid="24" grpId="0" animBg="1"/>
      <p:bldP spid="27" grpId="0" animBg="1"/>
      <p:bldP spid="29" grpId="0" animBg="1"/>
      <p:bldP spid="30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77" y="-3093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Branches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699DD6-0D1B-4306-8ED9-DEB182861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562" y="820143"/>
            <a:ext cx="7370379" cy="5041846"/>
          </a:xfrm>
        </p:spPr>
        <p:txBody>
          <a:bodyPr/>
          <a:lstStyle/>
          <a:p>
            <a:r>
              <a:rPr lang="en-US" dirty="0"/>
              <a:t>Branches should not be merged back into master without testing and review</a:t>
            </a:r>
          </a:p>
          <a:p>
            <a:r>
              <a:rPr lang="en-US" b="1" dirty="0"/>
              <a:t>Pull Request: Request to merge</a:t>
            </a:r>
          </a:p>
          <a:p>
            <a:r>
              <a:rPr lang="en-US" dirty="0"/>
              <a:t>User with elevated permissions to the repo must approve the pull request</a:t>
            </a:r>
          </a:p>
          <a:p>
            <a:r>
              <a:rPr lang="en-US" dirty="0"/>
              <a:t>Each pull request has a discussion forum in GitHub.com</a:t>
            </a:r>
          </a:p>
          <a:p>
            <a:r>
              <a:rPr lang="en-US" dirty="0"/>
              <a:t>New commits can be made while a pull request is submitted, the request will update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293BF5-F69F-4A33-8E46-2B0128AA009E}"/>
              </a:ext>
            </a:extLst>
          </p:cNvPr>
          <p:cNvSpPr txBox="1"/>
          <p:nvPr/>
        </p:nvSpPr>
        <p:spPr>
          <a:xfrm flipH="1">
            <a:off x="9767483" y="212599"/>
            <a:ext cx="210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Pull Request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0F51C8-3358-4F66-BA27-C7FFAB69D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3" y="5193813"/>
            <a:ext cx="8271210" cy="1336352"/>
          </a:xfrm>
          <a:prstGeom prst="rect">
            <a:avLst/>
          </a:prstGeom>
          <a:ln w="3175">
            <a:noFill/>
          </a:ln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3C93CC99-169A-487D-A009-46D02AB077C8}"/>
              </a:ext>
            </a:extLst>
          </p:cNvPr>
          <p:cNvSpPr/>
          <p:nvPr/>
        </p:nvSpPr>
        <p:spPr>
          <a:xfrm>
            <a:off x="9016052" y="3983386"/>
            <a:ext cx="785760" cy="369332"/>
          </a:xfrm>
          <a:prstGeom prst="bentArrow">
            <a:avLst>
              <a:gd name="adj1" fmla="val 50000"/>
              <a:gd name="adj2" fmla="val 19676"/>
              <a:gd name="adj3" fmla="val 0"/>
              <a:gd name="adj4" fmla="val 10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6EE853D-1ABD-48EE-A0F4-B8F922B69270}"/>
              </a:ext>
            </a:extLst>
          </p:cNvPr>
          <p:cNvSpPr/>
          <p:nvPr/>
        </p:nvSpPr>
        <p:spPr>
          <a:xfrm>
            <a:off x="8816137" y="5571304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D05B398F-058C-493F-B3AB-11E5178610C5}"/>
              </a:ext>
            </a:extLst>
          </p:cNvPr>
          <p:cNvSpPr/>
          <p:nvPr/>
        </p:nvSpPr>
        <p:spPr>
          <a:xfrm>
            <a:off x="8816137" y="4333054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66D718-7B82-44BF-BB91-95D6B8B0A427}"/>
              </a:ext>
            </a:extLst>
          </p:cNvPr>
          <p:cNvSpPr txBox="1"/>
          <p:nvPr/>
        </p:nvSpPr>
        <p:spPr>
          <a:xfrm>
            <a:off x="8658009" y="6177212"/>
            <a:ext cx="8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B682870-6D7A-4A6A-997F-A9D1C67F9369}"/>
              </a:ext>
            </a:extLst>
          </p:cNvPr>
          <p:cNvSpPr/>
          <p:nvPr/>
        </p:nvSpPr>
        <p:spPr>
          <a:xfrm>
            <a:off x="10063912" y="3094804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325A62E2-1224-46D0-85C5-E70609701E67}"/>
              </a:ext>
            </a:extLst>
          </p:cNvPr>
          <p:cNvSpPr/>
          <p:nvPr/>
        </p:nvSpPr>
        <p:spPr>
          <a:xfrm>
            <a:off x="10063912" y="1856554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5ACFB401-F525-4E22-A9C0-C9BD6663CCD4}"/>
              </a:ext>
            </a:extLst>
          </p:cNvPr>
          <p:cNvSpPr/>
          <p:nvPr/>
        </p:nvSpPr>
        <p:spPr>
          <a:xfrm>
            <a:off x="8816137" y="618304"/>
            <a:ext cx="533400" cy="533400"/>
          </a:xfrm>
          <a:prstGeom prst="donut">
            <a:avLst>
              <a:gd name="adj" fmla="val 1895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13776-D997-42FF-B650-ACCDF416AEB6}"/>
              </a:ext>
            </a:extLst>
          </p:cNvPr>
          <p:cNvSpPr txBox="1"/>
          <p:nvPr/>
        </p:nvSpPr>
        <p:spPr>
          <a:xfrm>
            <a:off x="9792287" y="4415088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1F55FD27-E4F9-4F3B-99A9-AE51855AE7F9}"/>
              </a:ext>
            </a:extLst>
          </p:cNvPr>
          <p:cNvSpPr/>
          <p:nvPr/>
        </p:nvSpPr>
        <p:spPr>
          <a:xfrm rot="10800000">
            <a:off x="9602208" y="3595324"/>
            <a:ext cx="785760" cy="533400"/>
          </a:xfrm>
          <a:prstGeom prst="bentArrow">
            <a:avLst>
              <a:gd name="adj1" fmla="val 50000"/>
              <a:gd name="adj2" fmla="val 13699"/>
              <a:gd name="adj3" fmla="val 0"/>
              <a:gd name="adj4" fmla="val 8125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4B5395C8-2B99-44A7-AB82-6FF503B9572B}"/>
              </a:ext>
            </a:extLst>
          </p:cNvPr>
          <p:cNvSpPr/>
          <p:nvPr/>
        </p:nvSpPr>
        <p:spPr>
          <a:xfrm flipH="1">
            <a:off x="9349537" y="694505"/>
            <a:ext cx="1065518" cy="1190624"/>
          </a:xfrm>
          <a:prstGeom prst="bentArrow">
            <a:avLst>
              <a:gd name="adj1" fmla="val 12576"/>
              <a:gd name="adj2" fmla="val 15278"/>
              <a:gd name="adj3" fmla="val 26858"/>
              <a:gd name="adj4" fmla="val 5215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D95B91B6-A17B-4739-8C21-32DF58344237}"/>
              </a:ext>
            </a:extLst>
          </p:cNvPr>
          <p:cNvSpPr/>
          <p:nvPr/>
        </p:nvSpPr>
        <p:spPr>
          <a:xfrm>
            <a:off x="9016052" y="4825596"/>
            <a:ext cx="133350" cy="781051"/>
          </a:xfrm>
          <a:prstGeom prst="upArrow">
            <a:avLst>
              <a:gd name="adj1" fmla="val 10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D8BB96C4-FA90-4EF7-89D1-5C92276DB056}"/>
              </a:ext>
            </a:extLst>
          </p:cNvPr>
          <p:cNvSpPr/>
          <p:nvPr/>
        </p:nvSpPr>
        <p:spPr>
          <a:xfrm>
            <a:off x="9016052" y="1089792"/>
            <a:ext cx="133350" cy="3238022"/>
          </a:xfrm>
          <a:prstGeom prst="upArrow">
            <a:avLst>
              <a:gd name="adj1" fmla="val 10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44F99334-E793-4001-8B21-E20FDD10D31D}"/>
              </a:ext>
            </a:extLst>
          </p:cNvPr>
          <p:cNvSpPr/>
          <p:nvPr/>
        </p:nvSpPr>
        <p:spPr>
          <a:xfrm>
            <a:off x="10263937" y="2361387"/>
            <a:ext cx="133350" cy="781051"/>
          </a:xfrm>
          <a:prstGeom prst="upArrow">
            <a:avLst>
              <a:gd name="adj1" fmla="val 100000"/>
              <a:gd name="adj2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6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1948" y="136054"/>
            <a:ext cx="7042984" cy="1325563"/>
          </a:xfrm>
        </p:spPr>
        <p:txBody>
          <a:bodyPr/>
          <a:lstStyle/>
          <a:p>
            <a:r>
              <a:rPr lang="en-US" dirty="0"/>
              <a:t>Branches and Pull Requests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1A94F6-F6B0-4545-8DD2-E7968C14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53" y="321191"/>
            <a:ext cx="1055987" cy="87778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8C8E66-1578-4166-B297-1AB8BE0DE5AE}"/>
              </a:ext>
            </a:extLst>
          </p:cNvPr>
          <p:cNvSpPr/>
          <p:nvPr/>
        </p:nvSpPr>
        <p:spPr>
          <a:xfrm>
            <a:off x="318660" y="262594"/>
            <a:ext cx="1447996" cy="3728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2AAB6-82F0-4B4E-ADFA-B4816DEEF31E}"/>
              </a:ext>
            </a:extLst>
          </p:cNvPr>
          <p:cNvSpPr txBox="1"/>
          <p:nvPr/>
        </p:nvSpPr>
        <p:spPr>
          <a:xfrm>
            <a:off x="2815522" y="6352614"/>
            <a:ext cx="937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instructions found in sections </a:t>
            </a:r>
            <a:r>
              <a:rPr lang="en-US" b="1" dirty="0"/>
              <a:t>1.8 Branches</a:t>
            </a:r>
            <a:r>
              <a:rPr lang="en-US" dirty="0"/>
              <a:t> and </a:t>
            </a:r>
            <a:r>
              <a:rPr lang="en-US" b="1" dirty="0"/>
              <a:t>1.9 Merging Branches and Pull Requests.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0E303-EBBA-46CD-9D81-ADF7D11CDE9C}"/>
              </a:ext>
            </a:extLst>
          </p:cNvPr>
          <p:cNvSpPr txBox="1"/>
          <p:nvPr/>
        </p:nvSpPr>
        <p:spPr>
          <a:xfrm>
            <a:off x="839577" y="1552625"/>
            <a:ext cx="5355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Create a branch.</a:t>
            </a:r>
          </a:p>
          <a:p>
            <a:pPr marL="342900" indent="-342900">
              <a:buAutoNum type="arabicPeriod"/>
            </a:pPr>
            <a:r>
              <a:rPr lang="en-US" sz="3200" dirty="0"/>
              <a:t>Make changes in the branch.</a:t>
            </a:r>
          </a:p>
          <a:p>
            <a:pPr marL="342900" indent="-342900">
              <a:buAutoNum type="arabicPeriod"/>
            </a:pPr>
            <a:r>
              <a:rPr lang="en-US" sz="3200" dirty="0"/>
              <a:t>Merge back into master.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297758-66BB-484A-A715-397B72AC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347" y="321190"/>
            <a:ext cx="1055987" cy="87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4827E-FA81-435C-B1A5-E2B797F431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85"/>
          <a:stretch/>
        </p:blipFill>
        <p:spPr>
          <a:xfrm>
            <a:off x="1072475" y="3257074"/>
            <a:ext cx="6957329" cy="28256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24363A-992F-4B8A-9A2A-8841BFFE3198}"/>
              </a:ext>
            </a:extLst>
          </p:cNvPr>
          <p:cNvGrpSpPr/>
          <p:nvPr/>
        </p:nvGrpSpPr>
        <p:grpSpPr>
          <a:xfrm>
            <a:off x="9441873" y="1886771"/>
            <a:ext cx="1677652" cy="4040689"/>
            <a:chOff x="9167817" y="464657"/>
            <a:chExt cx="2540182" cy="6118124"/>
          </a:xfrm>
        </p:grpSpPr>
        <p:sp>
          <p:nvSpPr>
            <p:cNvPr id="24" name="Arrow: Bent 23">
              <a:extLst>
                <a:ext uri="{FF2B5EF4-FFF2-40B4-BE49-F238E27FC236}">
                  <a16:creationId xmlns:a16="http://schemas.microsoft.com/office/drawing/2014/main" id="{F93E04D5-8D0D-4AD0-B1D5-34B73C14F8AD}"/>
                </a:ext>
              </a:extLst>
            </p:cNvPr>
            <p:cNvSpPr/>
            <p:nvPr/>
          </p:nvSpPr>
          <p:spPr>
            <a:xfrm>
              <a:off x="9525862" y="3829739"/>
              <a:ext cx="785760" cy="369332"/>
            </a:xfrm>
            <a:prstGeom prst="bentArrow">
              <a:avLst>
                <a:gd name="adj1" fmla="val 50000"/>
                <a:gd name="adj2" fmla="val 19676"/>
                <a:gd name="adj3" fmla="val 0"/>
                <a:gd name="adj4" fmla="val 10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ircle: Hollow 24">
              <a:extLst>
                <a:ext uri="{FF2B5EF4-FFF2-40B4-BE49-F238E27FC236}">
                  <a16:creationId xmlns:a16="http://schemas.microsoft.com/office/drawing/2014/main" id="{DADF04D4-8A3A-498E-97AE-D9DD89F9C36C}"/>
                </a:ext>
              </a:extLst>
            </p:cNvPr>
            <p:cNvSpPr/>
            <p:nvPr/>
          </p:nvSpPr>
          <p:spPr>
            <a:xfrm>
              <a:off x="9325947" y="5417657"/>
              <a:ext cx="533400" cy="533400"/>
            </a:xfrm>
            <a:prstGeom prst="donut">
              <a:avLst>
                <a:gd name="adj" fmla="val 1895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Circle: Hollow 25">
              <a:extLst>
                <a:ext uri="{FF2B5EF4-FFF2-40B4-BE49-F238E27FC236}">
                  <a16:creationId xmlns:a16="http://schemas.microsoft.com/office/drawing/2014/main" id="{5675E13C-32F0-41BF-A82B-8CAFC9AEF827}"/>
                </a:ext>
              </a:extLst>
            </p:cNvPr>
            <p:cNvSpPr/>
            <p:nvPr/>
          </p:nvSpPr>
          <p:spPr>
            <a:xfrm>
              <a:off x="9325947" y="4179407"/>
              <a:ext cx="533400" cy="533400"/>
            </a:xfrm>
            <a:prstGeom prst="donut">
              <a:avLst>
                <a:gd name="adj" fmla="val 1895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456722-0903-407A-8054-281D3A60F44F}"/>
                </a:ext>
              </a:extLst>
            </p:cNvPr>
            <p:cNvSpPr txBox="1"/>
            <p:nvPr/>
          </p:nvSpPr>
          <p:spPr>
            <a:xfrm>
              <a:off x="9167817" y="6023565"/>
              <a:ext cx="1405902" cy="559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p:sp>
          <p:nvSpPr>
            <p:cNvPr id="28" name="Circle: Hollow 27">
              <a:extLst>
                <a:ext uri="{FF2B5EF4-FFF2-40B4-BE49-F238E27FC236}">
                  <a16:creationId xmlns:a16="http://schemas.microsoft.com/office/drawing/2014/main" id="{7463EA08-49B0-4332-94A6-9D00AA89BEC9}"/>
                </a:ext>
              </a:extLst>
            </p:cNvPr>
            <p:cNvSpPr/>
            <p:nvPr/>
          </p:nvSpPr>
          <p:spPr>
            <a:xfrm>
              <a:off x="10573722" y="2941157"/>
              <a:ext cx="533400" cy="533400"/>
            </a:xfrm>
            <a:prstGeom prst="donut">
              <a:avLst>
                <a:gd name="adj" fmla="val 1895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Circle: Hollow 28">
              <a:extLst>
                <a:ext uri="{FF2B5EF4-FFF2-40B4-BE49-F238E27FC236}">
                  <a16:creationId xmlns:a16="http://schemas.microsoft.com/office/drawing/2014/main" id="{D250376B-12CD-4744-99C8-196BABE4AAD5}"/>
                </a:ext>
              </a:extLst>
            </p:cNvPr>
            <p:cNvSpPr/>
            <p:nvPr/>
          </p:nvSpPr>
          <p:spPr>
            <a:xfrm>
              <a:off x="10573722" y="1702907"/>
              <a:ext cx="533400" cy="533400"/>
            </a:xfrm>
            <a:prstGeom prst="donut">
              <a:avLst>
                <a:gd name="adj" fmla="val 1895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Circle: Hollow 29">
              <a:extLst>
                <a:ext uri="{FF2B5EF4-FFF2-40B4-BE49-F238E27FC236}">
                  <a16:creationId xmlns:a16="http://schemas.microsoft.com/office/drawing/2014/main" id="{5E6BE601-DDF0-4E12-B4AE-29D1413CB5D6}"/>
                </a:ext>
              </a:extLst>
            </p:cNvPr>
            <p:cNvSpPr/>
            <p:nvPr/>
          </p:nvSpPr>
          <p:spPr>
            <a:xfrm>
              <a:off x="9325947" y="464657"/>
              <a:ext cx="533400" cy="533400"/>
            </a:xfrm>
            <a:prstGeom prst="donut">
              <a:avLst>
                <a:gd name="adj" fmla="val 1895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BE4215-94C3-4DF5-83C6-C5B4BD0E7875}"/>
                </a:ext>
              </a:extLst>
            </p:cNvPr>
            <p:cNvSpPr txBox="1"/>
            <p:nvPr/>
          </p:nvSpPr>
          <p:spPr>
            <a:xfrm>
              <a:off x="10302097" y="4261441"/>
              <a:ext cx="1405902" cy="559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</a:t>
              </a:r>
            </a:p>
          </p:txBody>
        </p:sp>
        <p:sp>
          <p:nvSpPr>
            <p:cNvPr id="32" name="Arrow: Bent 31">
              <a:extLst>
                <a:ext uri="{FF2B5EF4-FFF2-40B4-BE49-F238E27FC236}">
                  <a16:creationId xmlns:a16="http://schemas.microsoft.com/office/drawing/2014/main" id="{6D45137E-67A4-490F-A42C-A0F3A91B72E5}"/>
                </a:ext>
              </a:extLst>
            </p:cNvPr>
            <p:cNvSpPr/>
            <p:nvPr/>
          </p:nvSpPr>
          <p:spPr>
            <a:xfrm rot="10800000">
              <a:off x="10112018" y="3441677"/>
              <a:ext cx="785760" cy="533400"/>
            </a:xfrm>
            <a:prstGeom prst="bentArrow">
              <a:avLst>
                <a:gd name="adj1" fmla="val 50000"/>
                <a:gd name="adj2" fmla="val 13699"/>
                <a:gd name="adj3" fmla="val 0"/>
                <a:gd name="adj4" fmla="val 8125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Arrow: Bent 32">
              <a:extLst>
                <a:ext uri="{FF2B5EF4-FFF2-40B4-BE49-F238E27FC236}">
                  <a16:creationId xmlns:a16="http://schemas.microsoft.com/office/drawing/2014/main" id="{A94755B6-D40D-4373-9006-AA5FFD22F3B9}"/>
                </a:ext>
              </a:extLst>
            </p:cNvPr>
            <p:cNvSpPr/>
            <p:nvPr/>
          </p:nvSpPr>
          <p:spPr>
            <a:xfrm flipH="1">
              <a:off x="9859347" y="540858"/>
              <a:ext cx="1065518" cy="1190624"/>
            </a:xfrm>
            <a:prstGeom prst="bentArrow">
              <a:avLst>
                <a:gd name="adj1" fmla="val 12576"/>
                <a:gd name="adj2" fmla="val 15278"/>
                <a:gd name="adj3" fmla="val 26858"/>
                <a:gd name="adj4" fmla="val 52157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22FB259F-C823-454A-95F2-A58E20650261}"/>
                </a:ext>
              </a:extLst>
            </p:cNvPr>
            <p:cNvSpPr/>
            <p:nvPr/>
          </p:nvSpPr>
          <p:spPr>
            <a:xfrm>
              <a:off x="9525862" y="4671949"/>
              <a:ext cx="133350" cy="781051"/>
            </a:xfrm>
            <a:prstGeom prst="upArrow">
              <a:avLst>
                <a:gd name="adj1" fmla="val 100000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Up 34">
              <a:extLst>
                <a:ext uri="{FF2B5EF4-FFF2-40B4-BE49-F238E27FC236}">
                  <a16:creationId xmlns:a16="http://schemas.microsoft.com/office/drawing/2014/main" id="{762A8D36-3C67-4B12-B07C-95C89FA5803B}"/>
                </a:ext>
              </a:extLst>
            </p:cNvPr>
            <p:cNvSpPr/>
            <p:nvPr/>
          </p:nvSpPr>
          <p:spPr>
            <a:xfrm>
              <a:off x="9525862" y="936145"/>
              <a:ext cx="133350" cy="3238022"/>
            </a:xfrm>
            <a:prstGeom prst="upArrow">
              <a:avLst>
                <a:gd name="adj1" fmla="val 100000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Up 35">
              <a:extLst>
                <a:ext uri="{FF2B5EF4-FFF2-40B4-BE49-F238E27FC236}">
                  <a16:creationId xmlns:a16="http://schemas.microsoft.com/office/drawing/2014/main" id="{93201BC7-B394-4D09-9042-0D2B51A7F1F1}"/>
                </a:ext>
              </a:extLst>
            </p:cNvPr>
            <p:cNvSpPr/>
            <p:nvPr/>
          </p:nvSpPr>
          <p:spPr>
            <a:xfrm>
              <a:off x="10773747" y="2207740"/>
              <a:ext cx="133350" cy="781051"/>
            </a:xfrm>
            <a:prstGeom prst="upArrow">
              <a:avLst>
                <a:gd name="adj1" fmla="val 100000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858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7C657-E7A2-4185-B5E9-85DB3A76F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LabVIEW and Git:</a:t>
            </a:r>
          </a:p>
          <a:p>
            <a:r>
              <a:rPr lang="en-US" dirty="0"/>
              <a:t>Special Considerations with LabVIEW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34321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C4947E-8443-4D78-9A0E-5A4112AA7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1015" y="285085"/>
            <a:ext cx="7726680" cy="523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By default, a VI stores two types of code together: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2F6FE-4B85-41BC-BBBD-228FDE682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6" t="44115" r="35624" b="34291"/>
          <a:stretch/>
        </p:blipFill>
        <p:spPr>
          <a:xfrm>
            <a:off x="2044241" y="3058310"/>
            <a:ext cx="4064001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CC3AE-9A6D-4756-AC57-E72F3461E6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98"/>
          <a:stretch/>
        </p:blipFill>
        <p:spPr>
          <a:xfrm>
            <a:off x="7349821" y="2688712"/>
            <a:ext cx="3406140" cy="1426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1BA6D-8060-4C7B-98E7-7F7B52246B03}"/>
              </a:ext>
            </a:extLst>
          </p:cNvPr>
          <p:cNvSpPr txBox="1"/>
          <p:nvPr/>
        </p:nvSpPr>
        <p:spPr>
          <a:xfrm>
            <a:off x="1827541" y="1534913"/>
            <a:ext cx="42807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Graphical source code that you edit in the LabVIEW development environment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43A4B3-7B12-4EFB-9B6D-F042FD995620}"/>
              </a:ext>
            </a:extLst>
          </p:cNvPr>
          <p:cNvSpPr txBox="1"/>
          <p:nvPr/>
        </p:nvSpPr>
        <p:spPr>
          <a:xfrm>
            <a:off x="6631594" y="1646648"/>
            <a:ext cx="4636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Compiled code that LabVIEW uses to run the VI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2E563-9714-4AA1-97AC-2DE44BAC78CF}"/>
              </a:ext>
            </a:extLst>
          </p:cNvPr>
          <p:cNvSpPr txBox="1"/>
          <p:nvPr/>
        </p:nvSpPr>
        <p:spPr>
          <a:xfrm>
            <a:off x="700296" y="4630589"/>
            <a:ext cx="6185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Think about a commit description you might write.</a:t>
            </a:r>
          </a:p>
          <a:p>
            <a:r>
              <a:rPr lang="en-US" sz="2800" b="1" dirty="0"/>
              <a:t>Are you describing changes to 1 or 2?</a:t>
            </a: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id="{68BFF5FB-8DC6-4E95-81C3-F171DB75C772}"/>
              </a:ext>
            </a:extLst>
          </p:cNvPr>
          <p:cNvSpPr/>
          <p:nvPr/>
        </p:nvSpPr>
        <p:spPr>
          <a:xfrm>
            <a:off x="3792975" y="909999"/>
            <a:ext cx="566531" cy="523556"/>
          </a:xfrm>
          <a:prstGeom prst="hep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41F2DD50-454D-4E6F-A843-30B43EBCA869}"/>
              </a:ext>
            </a:extLst>
          </p:cNvPr>
          <p:cNvSpPr/>
          <p:nvPr/>
        </p:nvSpPr>
        <p:spPr>
          <a:xfrm>
            <a:off x="8769625" y="956272"/>
            <a:ext cx="566531" cy="523556"/>
          </a:xfrm>
          <a:prstGeom prst="hep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073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C4947E-8443-4D78-9A0E-5A4112AA7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407" y="252755"/>
            <a:ext cx="7636897" cy="6177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 of commit descriptions:</a:t>
            </a:r>
          </a:p>
          <a:p>
            <a:r>
              <a:rPr lang="en-US" dirty="0"/>
              <a:t>“Add labels to loops.”</a:t>
            </a:r>
          </a:p>
          <a:p>
            <a:r>
              <a:rPr lang="en-US" dirty="0"/>
              <a:t>“Consolidate TDMS write into </a:t>
            </a:r>
            <a:r>
              <a:rPr lang="en-US" dirty="0" err="1"/>
              <a:t>subVI</a:t>
            </a:r>
            <a:r>
              <a:rPr lang="en-US" dirty="0"/>
              <a:t>”.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AA3A85-492B-49E3-A483-F686ECA77E8A}"/>
              </a:ext>
            </a:extLst>
          </p:cNvPr>
          <p:cNvSpPr/>
          <p:nvPr/>
        </p:nvSpPr>
        <p:spPr>
          <a:xfrm>
            <a:off x="314407" y="2228671"/>
            <a:ext cx="6254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We care about tracking changes to the </a:t>
            </a:r>
            <a:r>
              <a:rPr lang="en-US" sz="3600" b="1" dirty="0"/>
              <a:t>graphical source code</a:t>
            </a:r>
            <a:r>
              <a:rPr lang="en-US" sz="3600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0D9CE6-4419-4E17-A1D7-5EB66065C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7" y="3599167"/>
            <a:ext cx="5451946" cy="27827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7C2AA-D3A4-4C04-BA19-57AF699E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137" y="3647092"/>
            <a:ext cx="4614387" cy="255898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35EED-136B-492B-8460-BC65997A7A03}"/>
              </a:ext>
            </a:extLst>
          </p:cNvPr>
          <p:cNvCxnSpPr/>
          <p:nvPr/>
        </p:nvCxnSpPr>
        <p:spPr>
          <a:xfrm>
            <a:off x="4782207" y="4990549"/>
            <a:ext cx="19654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D66979-DC4C-4D28-B403-056AB64FF835}"/>
              </a:ext>
            </a:extLst>
          </p:cNvPr>
          <p:cNvSpPr txBox="1"/>
          <p:nvPr/>
        </p:nvSpPr>
        <p:spPr>
          <a:xfrm>
            <a:off x="339025" y="3273846"/>
            <a:ext cx="115139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Git detects changes in </a:t>
            </a:r>
            <a:r>
              <a:rPr lang="en-US" sz="3200" b="1" dirty="0"/>
              <a:t>both</a:t>
            </a:r>
            <a:r>
              <a:rPr lang="en-US" sz="3200" dirty="0"/>
              <a:t> the graphical source code and compiled code if they are stored together in a VI.</a:t>
            </a:r>
          </a:p>
          <a:p>
            <a:pPr algn="ctr"/>
            <a:endParaRPr lang="en-US" sz="3200" dirty="0"/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2ED89-6C44-4207-BA64-6AFBE665F5EA}"/>
              </a:ext>
            </a:extLst>
          </p:cNvPr>
          <p:cNvSpPr txBox="1"/>
          <p:nvPr/>
        </p:nvSpPr>
        <p:spPr>
          <a:xfrm>
            <a:off x="394138" y="370489"/>
            <a:ext cx="71312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compiled code can change even when the graphical source code hasn’t: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Compiled binary code may not be exactly identical between two compiles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Compile for different target or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26B22-2A32-4E47-AA5F-6C9C31A64E28}"/>
              </a:ext>
            </a:extLst>
          </p:cNvPr>
          <p:cNvSpPr txBox="1"/>
          <p:nvPr/>
        </p:nvSpPr>
        <p:spPr>
          <a:xfrm>
            <a:off x="966097" y="4930417"/>
            <a:ext cx="107345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Result: Excess changes detected.</a:t>
            </a:r>
          </a:p>
          <a:p>
            <a:pPr algn="ctr"/>
            <a:r>
              <a:rPr lang="en-US" sz="3200" b="1" dirty="0"/>
              <a:t>We only want to commit changes to the graphical source code.</a:t>
            </a:r>
          </a:p>
          <a:p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4E7B0F-4AA0-49F3-BD32-12DAEC754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70" y="370489"/>
            <a:ext cx="3917973" cy="26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DF8E0-0CE2-44BA-AF15-A75035C14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33" y="1322426"/>
            <a:ext cx="7413734" cy="5202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A6F7E6-AECB-4EF6-BF66-02FBF75ED89A}"/>
              </a:ext>
            </a:extLst>
          </p:cNvPr>
          <p:cNvSpPr txBox="1"/>
          <p:nvPr/>
        </p:nvSpPr>
        <p:spPr>
          <a:xfrm>
            <a:off x="421576" y="155027"/>
            <a:ext cx="11716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Solution:</a:t>
            </a:r>
          </a:p>
          <a:p>
            <a:r>
              <a:rPr lang="en-US" sz="3200" dirty="0"/>
              <a:t>Setting to store compiled code in compiled object </a:t>
            </a:r>
            <a:r>
              <a:rPr lang="en-US" sz="3200"/>
              <a:t>cache instead </a:t>
            </a:r>
            <a:r>
              <a:rPr lang="en-US" sz="3200" dirty="0"/>
              <a:t>of with the VI.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B74B31-6075-424E-A16C-5B36BD087DAD}"/>
              </a:ext>
            </a:extLst>
          </p:cNvPr>
          <p:cNvSpPr/>
          <p:nvPr/>
        </p:nvSpPr>
        <p:spPr>
          <a:xfrm>
            <a:off x="301833" y="1838127"/>
            <a:ext cx="389610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4292E"/>
                </a:solidFill>
                <a:latin typeface="-apple-system"/>
              </a:rPr>
              <a:t>Project Properties &gt;&gt; Project &gt;&gt; Separate compiled code from new project items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24292E"/>
                </a:solidFill>
                <a:latin typeface="-apple-system"/>
              </a:rPr>
              <a:t>Use </a:t>
            </a:r>
            <a:r>
              <a:rPr lang="en-US" sz="2800" b="1" dirty="0">
                <a:solidFill>
                  <a:srgbClr val="24292E"/>
                </a:solidFill>
                <a:latin typeface="-apple-system"/>
              </a:rPr>
              <a:t>Mark Existing Items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 to select which existing items you would like to have separated compiled code.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507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A170AD-7368-4E9D-8983-4C19130C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39" y="823180"/>
            <a:ext cx="6295326" cy="56249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“Merge Battles”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699DD6-0D1B-4306-8ED9-DEB182861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56" y="1139517"/>
            <a:ext cx="5298910" cy="504184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Scenario: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Two branches are created off master.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Each branch edits the same file (VI).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Both branches try to merge back into master.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2BA48-E30A-4CC2-858A-632C54A8E1DB}"/>
              </a:ext>
            </a:extLst>
          </p:cNvPr>
          <p:cNvSpPr txBox="1"/>
          <p:nvPr/>
        </p:nvSpPr>
        <p:spPr>
          <a:xfrm>
            <a:off x="838201" y="5276193"/>
            <a:ext cx="443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do we prevent this?</a:t>
            </a:r>
          </a:p>
        </p:txBody>
      </p:sp>
    </p:spTree>
    <p:extLst>
      <p:ext uri="{BB962C8B-B14F-4D97-AF65-F5344CB8AC3E}">
        <p14:creationId xmlns:p14="http://schemas.microsoft.com/office/powerpoint/2010/main" val="26479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0BA9B1-BF40-4D57-AED7-D76A87F1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6357B-BFAE-49EF-9469-E88D2F411B67}"/>
              </a:ext>
            </a:extLst>
          </p:cNvPr>
          <p:cNvSpPr txBox="1"/>
          <p:nvPr/>
        </p:nvSpPr>
        <p:spPr>
          <a:xfrm>
            <a:off x="516587" y="1074198"/>
            <a:ext cx="5448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should be care about source control?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DF18F-9B3A-4133-A80D-A8C3EA64E82F}"/>
              </a:ext>
            </a:extLst>
          </p:cNvPr>
          <p:cNvSpPr txBox="1"/>
          <p:nvPr/>
        </p:nvSpPr>
        <p:spPr>
          <a:xfrm>
            <a:off x="513830" y="170421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Scenario: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07C3-47A5-472F-9DD6-4E29713FAD31}"/>
              </a:ext>
            </a:extLst>
          </p:cNvPr>
          <p:cNvSpPr txBox="1"/>
          <p:nvPr/>
        </p:nvSpPr>
        <p:spPr>
          <a:xfrm>
            <a:off x="513830" y="2334228"/>
            <a:ext cx="6649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You have a finished VI that is polished and works.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8494E-75BE-4808-985B-B8ADB7986425}"/>
              </a:ext>
            </a:extLst>
          </p:cNvPr>
          <p:cNvSpPr txBox="1"/>
          <p:nvPr/>
        </p:nvSpPr>
        <p:spPr>
          <a:xfrm>
            <a:off x="513830" y="3019466"/>
            <a:ext cx="6330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Decide to add a new feature, so you make a copy and develop further with it. You’re really done now though.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CD6FA6-1A91-4275-A69A-AF116534BC1D}"/>
              </a:ext>
            </a:extLst>
          </p:cNvPr>
          <p:cNvSpPr txBox="1"/>
          <p:nvPr/>
        </p:nvSpPr>
        <p:spPr>
          <a:xfrm>
            <a:off x="513830" y="4443368"/>
            <a:ext cx="6570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Okay, for real this time. You’re really done.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3B2C6-2812-4CF6-801B-3E8FB9CEBED3}"/>
              </a:ext>
            </a:extLst>
          </p:cNvPr>
          <p:cNvSpPr txBox="1"/>
          <p:nvPr/>
        </p:nvSpPr>
        <p:spPr>
          <a:xfrm>
            <a:off x="513830" y="5802654"/>
            <a:ext cx="98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This approach rapidly becomes space-intensive and disorganized.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1B70E9-2F1B-4C18-9AAF-2C3A7DED07B3}"/>
              </a:ext>
            </a:extLst>
          </p:cNvPr>
          <p:cNvGrpSpPr/>
          <p:nvPr/>
        </p:nvGrpSpPr>
        <p:grpSpPr>
          <a:xfrm>
            <a:off x="6965508" y="2153087"/>
            <a:ext cx="5207100" cy="961944"/>
            <a:chOff x="6965508" y="2153087"/>
            <a:chExt cx="5207100" cy="9619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4E4802-8C85-4714-8EDB-556886090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508" y="2153087"/>
              <a:ext cx="3629148" cy="96194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669F17-4327-4F76-941C-4CCAC769ED7F}"/>
                </a:ext>
              </a:extLst>
            </p:cNvPr>
            <p:cNvSpPr txBox="1"/>
            <p:nvPr/>
          </p:nvSpPr>
          <p:spPr>
            <a:xfrm>
              <a:off x="7810500" y="2395783"/>
              <a:ext cx="436210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Main.vi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D1163A-52B8-4F89-A883-9940F43D1B4B}"/>
              </a:ext>
            </a:extLst>
          </p:cNvPr>
          <p:cNvGrpSpPr/>
          <p:nvPr/>
        </p:nvGrpSpPr>
        <p:grpSpPr>
          <a:xfrm>
            <a:off x="7233733" y="3180565"/>
            <a:ext cx="4938875" cy="881541"/>
            <a:chOff x="7233733" y="3180565"/>
            <a:chExt cx="4938875" cy="8815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61EB96-D4FA-42E2-AC4B-3297278E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3733" y="3180565"/>
              <a:ext cx="4362109" cy="88154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7D5FD5-862E-44B2-9CB5-5E9A87D384A2}"/>
                </a:ext>
              </a:extLst>
            </p:cNvPr>
            <p:cNvSpPr txBox="1"/>
            <p:nvPr/>
          </p:nvSpPr>
          <p:spPr>
            <a:xfrm>
              <a:off x="7810500" y="3357727"/>
              <a:ext cx="436210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Main Final.vi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10395-089E-4DBE-B973-CFB97085F9B0}"/>
              </a:ext>
            </a:extLst>
          </p:cNvPr>
          <p:cNvGrpSpPr/>
          <p:nvPr/>
        </p:nvGrpSpPr>
        <p:grpSpPr>
          <a:xfrm>
            <a:off x="7233733" y="4294422"/>
            <a:ext cx="4958267" cy="815614"/>
            <a:chOff x="7233733" y="4294422"/>
            <a:chExt cx="4958267" cy="8156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42CDC8-7555-4B23-8F7B-BAC62D429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67"/>
            <a:stretch/>
          </p:blipFill>
          <p:spPr>
            <a:xfrm>
              <a:off x="7233733" y="4294422"/>
              <a:ext cx="4958267" cy="81561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5F4DCA-C559-449D-84BD-EA413A4631C1}"/>
                </a:ext>
              </a:extLst>
            </p:cNvPr>
            <p:cNvSpPr txBox="1"/>
            <p:nvPr/>
          </p:nvSpPr>
          <p:spPr>
            <a:xfrm>
              <a:off x="7779030" y="4502308"/>
              <a:ext cx="441296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Main Final v2.vi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12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Avoiding Merge Battles: Code Organization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64135-484C-4C5B-AEFA-27B8464C741E}"/>
              </a:ext>
            </a:extLst>
          </p:cNvPr>
          <p:cNvSpPr txBox="1"/>
          <p:nvPr/>
        </p:nvSpPr>
        <p:spPr>
          <a:xfrm>
            <a:off x="690009" y="1213210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D9599-F9C7-409D-80EB-761E34DB4730}"/>
              </a:ext>
            </a:extLst>
          </p:cNvPr>
          <p:cNvSpPr txBox="1"/>
          <p:nvPr/>
        </p:nvSpPr>
        <p:spPr>
          <a:xfrm>
            <a:off x="6395545" y="1213210"/>
            <a:ext cx="4622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Good:</a:t>
            </a:r>
          </a:p>
          <a:p>
            <a:r>
              <a:rPr lang="en-US" sz="2000" dirty="0"/>
              <a:t>Organize code into </a:t>
            </a:r>
            <a:r>
              <a:rPr lang="en-US" sz="2000" dirty="0" err="1"/>
              <a:t>subVIs</a:t>
            </a:r>
            <a:r>
              <a:rPr lang="en-US" sz="2000" dirty="0"/>
              <a:t> (different files).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E30B68-7F06-4703-9E6F-CAF514968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1" y="2538773"/>
            <a:ext cx="6012815" cy="3879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2D2A00-64E8-43EA-9CAB-3C7BB034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66" y="2664483"/>
            <a:ext cx="574437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8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Avoiding Merge Battles: GitHub Issues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9B3F4-7088-4209-B08E-26D95EC0090F}"/>
              </a:ext>
            </a:extLst>
          </p:cNvPr>
          <p:cNvSpPr txBox="1"/>
          <p:nvPr/>
        </p:nvSpPr>
        <p:spPr>
          <a:xfrm>
            <a:off x="495761" y="1274536"/>
            <a:ext cx="5100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Communicate with your team members to understand who is assigned which modifications.</a:t>
            </a:r>
          </a:p>
          <a:p>
            <a:endParaRPr lang="en-US" sz="2800" dirty="0"/>
          </a:p>
          <a:p>
            <a:r>
              <a:rPr lang="en-US" sz="2800" dirty="0"/>
              <a:t>Scope branches to a single feature or bug.</a:t>
            </a:r>
          </a:p>
          <a:p>
            <a:endParaRPr lang="en-US" sz="2800" dirty="0"/>
          </a:p>
          <a:p>
            <a:r>
              <a:rPr lang="en-US" sz="2800" dirty="0"/>
              <a:t>Use GitHub Issues to track and assign changes.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DD6B4-CA68-4354-BCDA-84E1F5A04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570" y="2178142"/>
            <a:ext cx="5970145" cy="340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4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BB07C-706A-45A5-8B19-4FEEFCF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Avoiding Merge Battles: GitHub Issues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9B3F4-7088-4209-B08E-26D95EC0090F}"/>
              </a:ext>
            </a:extLst>
          </p:cNvPr>
          <p:cNvSpPr txBox="1"/>
          <p:nvPr/>
        </p:nvSpPr>
        <p:spPr>
          <a:xfrm>
            <a:off x="702403" y="1343818"/>
            <a:ext cx="7064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LabVIEW bookmarks as a tool to document bugs, quirks, future changes.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1005B4-415F-416F-A53D-27B5064C7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77" y="2751123"/>
            <a:ext cx="6823290" cy="3370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8D941-301C-49F0-B77B-F00391F015E4}"/>
              </a:ext>
            </a:extLst>
          </p:cNvPr>
          <p:cNvSpPr txBox="1"/>
          <p:nvPr/>
        </p:nvSpPr>
        <p:spPr>
          <a:xfrm>
            <a:off x="702403" y="3578500"/>
            <a:ext cx="4111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Bookmarks are automatically created when you add # to a label.</a:t>
            </a:r>
          </a:p>
        </p:txBody>
      </p:sp>
    </p:spTree>
    <p:extLst>
      <p:ext uri="{BB962C8B-B14F-4D97-AF65-F5344CB8AC3E}">
        <p14:creationId xmlns:p14="http://schemas.microsoft.com/office/powerpoint/2010/main" val="1976718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9565" y="136054"/>
            <a:ext cx="7042984" cy="1325563"/>
          </a:xfrm>
        </p:spPr>
        <p:txBody>
          <a:bodyPr/>
          <a:lstStyle/>
          <a:p>
            <a:r>
              <a:rPr lang="en-US" dirty="0"/>
              <a:t>Explore Tools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1A94F6-F6B0-4545-8DD2-E7968C14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70" y="321191"/>
            <a:ext cx="1055987" cy="87778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8C8E66-1578-4166-B297-1AB8BE0DE5AE}"/>
              </a:ext>
            </a:extLst>
          </p:cNvPr>
          <p:cNvSpPr/>
          <p:nvPr/>
        </p:nvSpPr>
        <p:spPr>
          <a:xfrm>
            <a:off x="318660" y="262594"/>
            <a:ext cx="1447996" cy="3728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2AAB6-82F0-4B4E-ADFA-B4816DEEF31E}"/>
              </a:ext>
            </a:extLst>
          </p:cNvPr>
          <p:cNvSpPr txBox="1"/>
          <p:nvPr/>
        </p:nvSpPr>
        <p:spPr>
          <a:xfrm>
            <a:off x="5855265" y="6382179"/>
            <a:ext cx="633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instructions found in section </a:t>
            </a:r>
            <a:r>
              <a:rPr lang="en-US" b="1" dirty="0"/>
              <a:t>2.0 Using LabVIEW and Git.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0E303-EBBA-46CD-9D81-ADF7D11CDE9C}"/>
              </a:ext>
            </a:extLst>
          </p:cNvPr>
          <p:cNvSpPr txBox="1"/>
          <p:nvPr/>
        </p:nvSpPr>
        <p:spPr>
          <a:xfrm>
            <a:off x="197362" y="1529261"/>
            <a:ext cx="4739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Create a GitHub Issue.</a:t>
            </a:r>
          </a:p>
          <a:p>
            <a:pPr marL="342900" indent="-342900">
              <a:buAutoNum type="arabicPeriod"/>
            </a:pPr>
            <a:r>
              <a:rPr lang="en-US" sz="3200" dirty="0"/>
              <a:t>Explore using LabVIEW bookmarks.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297758-66BB-484A-A715-397B72AC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87" y="321191"/>
            <a:ext cx="1055987" cy="877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3874B-4A93-4BC3-8F65-26E73E358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84" y="3314904"/>
            <a:ext cx="4375375" cy="2495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AB84B0-A3ED-428F-AC7F-66C17A1D7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2" y="3429000"/>
            <a:ext cx="5763429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2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0BA9B1-BF40-4D57-AED7-D76A87F1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31B1C-0DD3-4973-8401-026252A49193}"/>
              </a:ext>
            </a:extLst>
          </p:cNvPr>
          <p:cNvSpPr txBox="1"/>
          <p:nvPr/>
        </p:nvSpPr>
        <p:spPr>
          <a:xfrm>
            <a:off x="525464" y="1038687"/>
            <a:ext cx="9416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gets even worse when you have multiple people working on one project.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52450-640F-4DEF-9B56-2B63FEBD77E0}"/>
              </a:ext>
            </a:extLst>
          </p:cNvPr>
          <p:cNvSpPr txBox="1"/>
          <p:nvPr/>
        </p:nvSpPr>
        <p:spPr>
          <a:xfrm>
            <a:off x="605367" y="1841284"/>
            <a:ext cx="5196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Scenario:</a:t>
            </a:r>
            <a:br>
              <a:rPr lang="en-US" sz="2400" dirty="0"/>
            </a:br>
            <a:r>
              <a:rPr lang="en-US" sz="2400" b="1" dirty="0"/>
              <a:t>Tanner helps you with the new feature.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87BFA-086C-49DB-A861-3A062831E77D}"/>
              </a:ext>
            </a:extLst>
          </p:cNvPr>
          <p:cNvSpPr txBox="1"/>
          <p:nvPr/>
        </p:nvSpPr>
        <p:spPr>
          <a:xfrm>
            <a:off x="614244" y="4114258"/>
            <a:ext cx="3866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Benji decides to help as well.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B5DCE-6D7A-4D0C-A38F-A8C386D90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5" y="4575923"/>
            <a:ext cx="9779764" cy="902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D632D-F30F-4D65-A9BC-488EE0F64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4" y="2743302"/>
            <a:ext cx="7276471" cy="1128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E3A77-BEEA-4CD7-94D4-5B7184C0C79C}"/>
              </a:ext>
            </a:extLst>
          </p:cNvPr>
          <p:cNvSpPr txBox="1"/>
          <p:nvPr/>
        </p:nvSpPr>
        <p:spPr>
          <a:xfrm>
            <a:off x="525464" y="5658498"/>
            <a:ext cx="11243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 is a revision control system we can use to make source control easier.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779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0BA9B1-BF40-4D57-AED7-D76A87F1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Git, GitHub.com, GitHub Desktop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5D763-DC98-467A-976C-45CE31028E76}"/>
              </a:ext>
            </a:extLst>
          </p:cNvPr>
          <p:cNvSpPr txBox="1"/>
          <p:nvPr/>
        </p:nvSpPr>
        <p:spPr>
          <a:xfrm>
            <a:off x="300362" y="1140962"/>
            <a:ext cx="7688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Git</a:t>
            </a:r>
          </a:p>
          <a:p>
            <a:r>
              <a:rPr lang="en-US" sz="2800" dirty="0"/>
              <a:t>Git is a version control system for tracking changes in computer files and coordinating work on those files among multiple people.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3EBB-ACA1-4DF8-851A-C024919B4AB2}"/>
              </a:ext>
            </a:extLst>
          </p:cNvPr>
          <p:cNvSpPr txBox="1"/>
          <p:nvPr/>
        </p:nvSpPr>
        <p:spPr>
          <a:xfrm>
            <a:off x="300362" y="3429000"/>
            <a:ext cx="76880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GitHub.com (GitHub Inc.)</a:t>
            </a:r>
          </a:p>
          <a:p>
            <a:r>
              <a:rPr lang="en-US" sz="2800" dirty="0"/>
              <a:t>Web-based hosting service for version control using Git.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470CC-121E-4468-86DF-EC4112A3DEB8}"/>
              </a:ext>
            </a:extLst>
          </p:cNvPr>
          <p:cNvSpPr txBox="1"/>
          <p:nvPr/>
        </p:nvSpPr>
        <p:spPr>
          <a:xfrm>
            <a:off x="300362" y="5214104"/>
            <a:ext cx="7287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GitHub Desktop</a:t>
            </a:r>
            <a:br>
              <a:rPr lang="en-US" sz="3600" dirty="0"/>
            </a:br>
            <a:r>
              <a:rPr lang="en-US" sz="2800" dirty="0" err="1"/>
              <a:t>Desktop</a:t>
            </a:r>
            <a:r>
              <a:rPr lang="en-US" sz="2800" dirty="0"/>
              <a:t> client application created by GitHub Inc.</a:t>
            </a:r>
            <a:endParaRPr lang="en-US" sz="3600" dirty="0"/>
          </a:p>
        </p:txBody>
      </p:sp>
      <p:pic>
        <p:nvPicPr>
          <p:cNvPr id="1026" name="Picture 2" descr="Image result for github desktop logo">
            <a:extLst>
              <a:ext uri="{FF2B5EF4-FFF2-40B4-BE49-F238E27FC236}">
                <a16:creationId xmlns:a16="http://schemas.microsoft.com/office/drawing/2014/main" id="{F785789C-F4BA-4560-9E3A-50461481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978" y="4572534"/>
            <a:ext cx="2047876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inc">
            <a:extLst>
              <a:ext uri="{FF2B5EF4-FFF2-40B4-BE49-F238E27FC236}">
                <a16:creationId xmlns:a16="http://schemas.microsoft.com/office/drawing/2014/main" id="{FDF92DD6-89EE-4120-A83B-1DCC5FDD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643" y="2572123"/>
            <a:ext cx="38100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">
            <a:extLst>
              <a:ext uri="{FF2B5EF4-FFF2-40B4-BE49-F238E27FC236}">
                <a16:creationId xmlns:a16="http://schemas.microsoft.com/office/drawing/2014/main" id="{3906FB0D-18F7-4ECC-9AFD-9F9BC1029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8" b="26568"/>
          <a:stretch/>
        </p:blipFill>
        <p:spPr bwMode="auto">
          <a:xfrm>
            <a:off x="8577397" y="1211615"/>
            <a:ext cx="3221027" cy="148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67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550" y="215635"/>
            <a:ext cx="4314825" cy="1325563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949" y="215634"/>
            <a:ext cx="1568343" cy="1303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A94F6-F6B0-4545-8DD2-E7968C14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07" y="215635"/>
            <a:ext cx="1568343" cy="1303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58BA94-1660-4BAC-B05F-6B9B4A002C79}"/>
              </a:ext>
            </a:extLst>
          </p:cNvPr>
          <p:cNvSpPr txBox="1"/>
          <p:nvPr/>
        </p:nvSpPr>
        <p:spPr>
          <a:xfrm>
            <a:off x="318660" y="2248270"/>
            <a:ext cx="1178456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Prepare your computer for the exercises.</a:t>
            </a:r>
          </a:p>
          <a:p>
            <a:pPr marL="342900" indent="-342900" algn="ctr">
              <a:buAutoNum type="arabicPeriod"/>
            </a:pPr>
            <a:endParaRPr lang="en-US" sz="3600" dirty="0"/>
          </a:p>
          <a:p>
            <a:pPr marL="342900" indent="-342900" algn="ctr">
              <a:buAutoNum type="arabicPeriod"/>
            </a:pPr>
            <a:r>
              <a:rPr lang="en-US" sz="3200" dirty="0"/>
              <a:t> Make an account on GitHub.com.</a:t>
            </a:r>
          </a:p>
          <a:p>
            <a:pPr marL="342900" indent="-342900" algn="ctr">
              <a:buAutoNum type="arabicPeriod"/>
            </a:pPr>
            <a:endParaRPr lang="en-US" sz="3200" dirty="0"/>
          </a:p>
          <a:p>
            <a:pPr algn="ctr"/>
            <a:r>
              <a:rPr lang="en-US" sz="3200" dirty="0"/>
              <a:t>2. Download and install GitHub Desktop from </a:t>
            </a:r>
            <a:r>
              <a:rPr lang="en-US" sz="3200" dirty="0">
                <a:hlinkClick r:id="rId4"/>
              </a:rPr>
              <a:t>https://desktop.github.com/</a:t>
            </a:r>
            <a:r>
              <a:rPr lang="en-US" sz="3200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8C8E66-1578-4166-B297-1AB8BE0DE5AE}"/>
              </a:ext>
            </a:extLst>
          </p:cNvPr>
          <p:cNvSpPr/>
          <p:nvPr/>
        </p:nvSpPr>
        <p:spPr>
          <a:xfrm>
            <a:off x="318660" y="262594"/>
            <a:ext cx="1447996" cy="3728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72510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354C6-18F2-4594-88D9-E2A8F4F810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Repositories</a:t>
            </a:r>
          </a:p>
        </p:txBody>
      </p:sp>
    </p:spTree>
    <p:extLst>
      <p:ext uri="{BB962C8B-B14F-4D97-AF65-F5344CB8AC3E}">
        <p14:creationId xmlns:p14="http://schemas.microsoft.com/office/powerpoint/2010/main" val="11487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446" y="430562"/>
            <a:ext cx="732045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Repo Creation and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Initial Commit</a:t>
            </a:r>
          </a:p>
        </p:txBody>
      </p:sp>
      <p:sp>
        <p:nvSpPr>
          <p:cNvPr id="75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1EC81-00AB-49F6-A6ED-650B070FA4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92" r="1" b="1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3074" name="Picture 2" descr="Image result for github desktop logo">
            <a:extLst>
              <a:ext uri="{FF2B5EF4-FFF2-40B4-BE49-F238E27FC236}">
                <a16:creationId xmlns:a16="http://schemas.microsoft.com/office/drawing/2014/main" id="{01ED0649-1BBA-41FC-BD95-14A1E0D7E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8" r="28612" b="2"/>
          <a:stretch/>
        </p:blipFill>
        <p:spPr bwMode="auto"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A94F6-F6B0-4545-8DD2-E7968C14AE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/>
          </a:blip>
          <a:srcRect l="535" r="531" b="-3"/>
          <a:stretch/>
        </p:blipFill>
        <p:spPr>
          <a:xfrm>
            <a:off x="1" y="-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58BA94-1660-4BAC-B05F-6B9B4A002C79}"/>
              </a:ext>
            </a:extLst>
          </p:cNvPr>
          <p:cNvSpPr txBox="1"/>
          <p:nvPr/>
        </p:nvSpPr>
        <p:spPr>
          <a:xfrm>
            <a:off x="6887885" y="2091742"/>
            <a:ext cx="4333468" cy="56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000000"/>
                </a:solidFill>
              </a:rPr>
              <a:t>With GitHub Desktop: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8C8E66-1578-4166-B297-1AB8BE0DE5AE}"/>
              </a:ext>
            </a:extLst>
          </p:cNvPr>
          <p:cNvSpPr/>
          <p:nvPr/>
        </p:nvSpPr>
        <p:spPr>
          <a:xfrm>
            <a:off x="318660" y="262594"/>
            <a:ext cx="1447996" cy="3728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Exercise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21B78-15F2-4476-9002-76E59E780462}"/>
              </a:ext>
            </a:extLst>
          </p:cNvPr>
          <p:cNvSpPr txBox="1"/>
          <p:nvPr/>
        </p:nvSpPr>
        <p:spPr>
          <a:xfrm>
            <a:off x="5724153" y="3023764"/>
            <a:ext cx="5949982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indent="-457200" algn="ctr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</a:rPr>
              <a:t>Create a repo.</a:t>
            </a:r>
            <a:br>
              <a:rPr lang="en-US" sz="3200" dirty="0">
                <a:solidFill>
                  <a:srgbClr val="000000"/>
                </a:solidFill>
              </a:rPr>
            </a:br>
            <a:endParaRPr lang="en-US" sz="3200" dirty="0">
              <a:solidFill>
                <a:srgbClr val="000000"/>
              </a:solidFill>
            </a:endParaRPr>
          </a:p>
          <a:p>
            <a:pPr marL="971550" indent="-457200" algn="ctr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</a:rPr>
              <a:t>Perform the “initial commit”: Add initial version of files to the repo.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F85EC-8B39-4F96-BA8B-A92336FEC78D}"/>
              </a:ext>
            </a:extLst>
          </p:cNvPr>
          <p:cNvSpPr txBox="1"/>
          <p:nvPr/>
        </p:nvSpPr>
        <p:spPr>
          <a:xfrm>
            <a:off x="7251460" y="6407567"/>
            <a:ext cx="494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instructions found in sections </a:t>
            </a:r>
            <a:r>
              <a:rPr lang="en-US" b="1" dirty="0"/>
              <a:t>1.1 </a:t>
            </a:r>
            <a:r>
              <a:rPr lang="en-US" dirty="0"/>
              <a:t>and </a:t>
            </a:r>
            <a:r>
              <a:rPr lang="en-US" b="1" dirty="0"/>
              <a:t>1.2.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0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7C657-E7A2-4185-B5E9-85DB3A76F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</p:spTree>
    <p:extLst>
      <p:ext uri="{BB962C8B-B14F-4D97-AF65-F5344CB8AC3E}">
        <p14:creationId xmlns:p14="http://schemas.microsoft.com/office/powerpoint/2010/main" val="154985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8A3AFB0B40EE4D9AD8A15BA56B46A4" ma:contentTypeVersion="6" ma:contentTypeDescription="Create a new document." ma:contentTypeScope="" ma:versionID="0d80823b47b346f4e62317c18f1c90f3">
  <xsd:schema xmlns:xsd="http://www.w3.org/2001/XMLSchema" xmlns:xs="http://www.w3.org/2001/XMLSchema" xmlns:p="http://schemas.microsoft.com/office/2006/metadata/properties" xmlns:ns2="70c45feb-99ac-4cef-a787-0bef4085f90d" xmlns:ns3="bc598c65-6780-42ca-a5d7-335a4d4f796d" targetNamespace="http://schemas.microsoft.com/office/2006/metadata/properties" ma:root="true" ma:fieldsID="8acfd4a9bf7d914da03330ed840dd063" ns2:_="" ns3:_="">
    <xsd:import namespace="70c45feb-99ac-4cef-a787-0bef4085f90d"/>
    <xsd:import namespace="bc598c65-6780-42ca-a5d7-335a4d4f7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c45feb-99ac-4cef-a787-0bef4085f9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598c65-6780-42ca-a5d7-335a4d4f79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598c65-6780-42ca-a5d7-335a4d4f796d">
      <UserInfo>
        <DisplayName>Alison Ang</DisplayName>
        <AccountId>124</AccountId>
        <AccountType/>
      </UserInfo>
      <UserInfo>
        <DisplayName>Tanner Blair</DisplayName>
        <AccountId>125</AccountId>
        <AccountType/>
      </UserInfo>
      <UserInfo>
        <DisplayName>Benjamin Celis</DisplayName>
        <AccountId>47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D951FC-BD35-4526-AAC3-3B7F240429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c45feb-99ac-4cef-a787-0bef4085f90d"/>
    <ds:schemaRef ds:uri="bc598c65-6780-42ca-a5d7-335a4d4f79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64881B-EEC4-4455-B6A2-95F75BFF0248}">
  <ds:schemaRefs>
    <ds:schemaRef ds:uri="http://purl.org/dc/terms/"/>
    <ds:schemaRef ds:uri="70c45feb-99ac-4cef-a787-0bef4085f90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bc598c65-6780-42ca-a5d7-335a4d4f796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E077CF5-8AF3-4BEE-ADC2-1EACE660B6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1345</Words>
  <Application>Microsoft Office PowerPoint</Application>
  <PresentationFormat>Widescreen</PresentationFormat>
  <Paragraphs>232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Wingdings</vt:lpstr>
      <vt:lpstr>Office Theme</vt:lpstr>
      <vt:lpstr>Git and LabVIEW Hands-On</vt:lpstr>
      <vt:lpstr>PowerPoint Presentation</vt:lpstr>
      <vt:lpstr>Source Control</vt:lpstr>
      <vt:lpstr>Source Control</vt:lpstr>
      <vt:lpstr>Git, GitHub.com, GitHub Desktop</vt:lpstr>
      <vt:lpstr>Getting Started</vt:lpstr>
      <vt:lpstr>PowerPoint Presentation</vt:lpstr>
      <vt:lpstr>Repo Creation and Initial Commit</vt:lpstr>
      <vt:lpstr>PowerPoint Presentation</vt:lpstr>
      <vt:lpstr>Committing Changes</vt:lpstr>
      <vt:lpstr>Commit Changes</vt:lpstr>
      <vt:lpstr>Explore History Tab</vt:lpstr>
      <vt:lpstr>PowerPoint Presentation</vt:lpstr>
      <vt:lpstr>Our Current State</vt:lpstr>
      <vt:lpstr>Publish to Remote Repo</vt:lpstr>
      <vt:lpstr>Publish to Remote Repo</vt:lpstr>
      <vt:lpstr>Remote Repo</vt:lpstr>
      <vt:lpstr>Working With a Remote Repo</vt:lpstr>
      <vt:lpstr>PowerPoint Presentation</vt:lpstr>
      <vt:lpstr>Challenges With Multiple Users</vt:lpstr>
      <vt:lpstr>Branches</vt:lpstr>
      <vt:lpstr>Branches</vt:lpstr>
      <vt:lpstr>Branches and Pull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“Merge Battles”</vt:lpstr>
      <vt:lpstr>Avoiding Merge Battles: Code Organization</vt:lpstr>
      <vt:lpstr>Avoiding Merge Battles: GitHub Issues</vt:lpstr>
      <vt:lpstr>Avoiding Merge Battles: GitHub Issues</vt:lpstr>
      <vt:lpstr>Explore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LabVIEW Hands-On</dc:title>
  <dc:creator>Alison Ang</dc:creator>
  <cp:lastModifiedBy>Tanner Blair</cp:lastModifiedBy>
  <cp:revision>5</cp:revision>
  <dcterms:created xsi:type="dcterms:W3CDTF">1601-01-01T00:00:00Z</dcterms:created>
  <dcterms:modified xsi:type="dcterms:W3CDTF">2018-10-04T19:27:24Z</dcterms:modified>
</cp:coreProperties>
</file>